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7" r:id="rId1"/>
  </p:sldMasterIdLst>
  <p:notesMasterIdLst>
    <p:notesMasterId r:id="rId27"/>
  </p:notesMasterIdLst>
  <p:sldIdLst>
    <p:sldId id="256" r:id="rId2"/>
    <p:sldId id="259" r:id="rId3"/>
    <p:sldId id="260" r:id="rId4"/>
    <p:sldId id="352" r:id="rId5"/>
    <p:sldId id="273" r:id="rId6"/>
    <p:sldId id="274" r:id="rId7"/>
    <p:sldId id="275" r:id="rId8"/>
    <p:sldId id="276" r:id="rId9"/>
    <p:sldId id="555" r:id="rId10"/>
    <p:sldId id="556" r:id="rId11"/>
    <p:sldId id="557" r:id="rId12"/>
    <p:sldId id="356" r:id="rId13"/>
    <p:sldId id="355" r:id="rId14"/>
    <p:sldId id="561" r:id="rId15"/>
    <p:sldId id="564" r:id="rId16"/>
    <p:sldId id="563" r:id="rId17"/>
    <p:sldId id="549" r:id="rId18"/>
    <p:sldId id="565" r:id="rId19"/>
    <p:sldId id="570" r:id="rId20"/>
    <p:sldId id="571" r:id="rId21"/>
    <p:sldId id="572" r:id="rId22"/>
    <p:sldId id="573" r:id="rId23"/>
    <p:sldId id="559" r:id="rId24"/>
    <p:sldId id="560" r:id="rId25"/>
    <p:sldId id="550" r:id="rId26"/>
  </p:sldIdLst>
  <p:sldSz cx="9144000" cy="6858000" type="screen4x3"/>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75E0589-CBB0-47F3-A2CB-F9547F03E83F}">
          <p14:sldIdLst>
            <p14:sldId id="256"/>
            <p14:sldId id="259"/>
            <p14:sldId id="260"/>
            <p14:sldId id="352"/>
            <p14:sldId id="273"/>
            <p14:sldId id="274"/>
            <p14:sldId id="275"/>
            <p14:sldId id="276"/>
            <p14:sldId id="555"/>
            <p14:sldId id="556"/>
            <p14:sldId id="557"/>
            <p14:sldId id="356"/>
            <p14:sldId id="355"/>
            <p14:sldId id="561"/>
            <p14:sldId id="564"/>
            <p14:sldId id="563"/>
            <p14:sldId id="549"/>
            <p14:sldId id="565"/>
            <p14:sldId id="570"/>
            <p14:sldId id="571"/>
            <p14:sldId id="572"/>
            <p14:sldId id="573"/>
            <p14:sldId id="559"/>
            <p14:sldId id="560"/>
            <p14:sldId id="550"/>
          </p14:sldIdLst>
        </p14:section>
      </p14:sectionLst>
    </p:ex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925" autoAdjust="0"/>
    <p:restoredTop sz="94660"/>
  </p:normalViewPr>
  <p:slideViewPr>
    <p:cSldViewPr>
      <p:cViewPr>
        <p:scale>
          <a:sx n="33" d="100"/>
          <a:sy n="33" d="100"/>
        </p:scale>
        <p:origin x="2671" y="94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hdphoto1.wdp>
</file>

<file path=ppt/media/hdphoto2.wdp>
</file>

<file path=ppt/media/hdphoto3.wdp>
</file>

<file path=ppt/media/hdphoto4.wdp>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atin typeface="Cambria" panose="02040503050406030204" pitchFamily="18" charset="0"/>
              </a:defRPr>
            </a:lvl1pPr>
          </a:lstStyle>
          <a:p>
            <a:endParaRPr lang="en-US"/>
          </a:p>
        </p:txBody>
      </p:sp>
      <p:sp>
        <p:nvSpPr>
          <p:cNvPr id="3" name="Date Placehold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atin typeface="Cambria" panose="02040503050406030204" pitchFamily="18" charset="0"/>
              </a:defRPr>
            </a:lvl1pPr>
          </a:lstStyle>
          <a:p>
            <a:fld id="{66CB8FDD-5EB9-4588-B25C-E96064DC290F}" type="datetimeFigureOut">
              <a:rPr lang="en-US" smtClean="0"/>
              <a:pPr/>
              <a:t>12/5/2023</a:t>
            </a:fld>
            <a:endParaRPr lang="en-US"/>
          </a:p>
        </p:txBody>
      </p:sp>
      <p:sp>
        <p:nvSpPr>
          <p:cNvPr id="4" name="Slide Image Placeholder 3"/>
          <p:cNvSpPr>
            <a:spLocks noGrp="1" noRot="1" noChangeAspect="1"/>
          </p:cNvSpPr>
          <p:nvPr>
            <p:ph type="sldImg" idx="2"/>
          </p:nvPr>
        </p:nvSpPr>
        <p:spPr>
          <a:xfrm>
            <a:off x="3028950" y="857250"/>
            <a:ext cx="30861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atin typeface="Cambria" panose="02040503050406030204" pitchFamily="18" charset="0"/>
              </a:defRPr>
            </a:lvl1pPr>
          </a:lstStyle>
          <a:p>
            <a:endParaRPr lang="en-US"/>
          </a:p>
        </p:txBody>
      </p:sp>
      <p:sp>
        <p:nvSpPr>
          <p:cNvPr id="7" name="Slide Number Placehold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atin typeface="Cambria" panose="02040503050406030204" pitchFamily="18" charset="0"/>
              </a:defRPr>
            </a:lvl1pPr>
          </a:lstStyle>
          <a:p>
            <a:fld id="{580B4846-D09C-4BEB-8B00-81014D148C7A}" type="slidenum">
              <a:rPr lang="en-US" smtClean="0"/>
              <a:pPr/>
              <a:t>‹#›</a:t>
            </a:fld>
            <a:endParaRPr lang="en-US"/>
          </a:p>
        </p:txBody>
      </p:sp>
    </p:spTree>
    <p:extLst>
      <p:ext uri="{BB962C8B-B14F-4D97-AF65-F5344CB8AC3E}">
        <p14:creationId xmlns:p14="http://schemas.microsoft.com/office/powerpoint/2010/main" val="25532934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Cambria" panose="02040503050406030204" pitchFamily="18" charset="0"/>
        <a:ea typeface="+mn-ea"/>
        <a:cs typeface="+mn-cs"/>
      </a:defRPr>
    </a:lvl1pPr>
    <a:lvl2pPr marL="457200" algn="l" defTabSz="914400" rtl="0" eaLnBrk="1" latinLnBrk="0" hangingPunct="1">
      <a:defRPr sz="1200" kern="1200">
        <a:solidFill>
          <a:schemeClr val="tx1"/>
        </a:solidFill>
        <a:latin typeface="Cambria" panose="02040503050406030204" pitchFamily="18" charset="0"/>
        <a:ea typeface="+mn-ea"/>
        <a:cs typeface="+mn-cs"/>
      </a:defRPr>
    </a:lvl2pPr>
    <a:lvl3pPr marL="914400" algn="l" defTabSz="914400" rtl="0" eaLnBrk="1" latinLnBrk="0" hangingPunct="1">
      <a:defRPr sz="1200" kern="1200">
        <a:solidFill>
          <a:schemeClr val="tx1"/>
        </a:solidFill>
        <a:latin typeface="Cambria" panose="02040503050406030204" pitchFamily="18" charset="0"/>
        <a:ea typeface="+mn-ea"/>
        <a:cs typeface="+mn-cs"/>
      </a:defRPr>
    </a:lvl3pPr>
    <a:lvl4pPr marL="1371600" algn="l" defTabSz="914400" rtl="0" eaLnBrk="1" latinLnBrk="0" hangingPunct="1">
      <a:defRPr sz="1200" kern="1200">
        <a:solidFill>
          <a:schemeClr val="tx1"/>
        </a:solidFill>
        <a:latin typeface="Cambria" panose="02040503050406030204" pitchFamily="18" charset="0"/>
        <a:ea typeface="+mn-ea"/>
        <a:cs typeface="+mn-cs"/>
      </a:defRPr>
    </a:lvl4pPr>
    <a:lvl5pPr marL="1828800" algn="l" defTabSz="914400" rtl="0" eaLnBrk="1" latinLnBrk="0" hangingPunct="1">
      <a:defRPr sz="1200" kern="1200">
        <a:solidFill>
          <a:schemeClr val="tx1"/>
        </a:solidFill>
        <a:latin typeface="Cambria" panose="020405030504060302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80B4846-D09C-4BEB-8B00-81014D148C7A}" type="slidenum">
              <a:rPr lang="en-US" smtClean="0"/>
              <a:pPr/>
              <a:t>14</a:t>
            </a:fld>
            <a:endParaRPr lang="en-US"/>
          </a:p>
        </p:txBody>
      </p:sp>
    </p:spTree>
    <p:extLst>
      <p:ext uri="{BB962C8B-B14F-4D97-AF65-F5344CB8AC3E}">
        <p14:creationId xmlns:p14="http://schemas.microsoft.com/office/powerpoint/2010/main" val="34050324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80B4846-D09C-4BEB-8B00-81014D148C7A}" type="slidenum">
              <a:rPr lang="en-US" smtClean="0"/>
              <a:pPr/>
              <a:t>15</a:t>
            </a:fld>
            <a:endParaRPr lang="en-US"/>
          </a:p>
        </p:txBody>
      </p:sp>
    </p:spTree>
    <p:extLst>
      <p:ext uri="{BB962C8B-B14F-4D97-AF65-F5344CB8AC3E}">
        <p14:creationId xmlns:p14="http://schemas.microsoft.com/office/powerpoint/2010/main" val="1312225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80B4846-D09C-4BEB-8B00-81014D148C7A}" type="slidenum">
              <a:rPr lang="en-US" smtClean="0"/>
              <a:pPr/>
              <a:t>16</a:t>
            </a:fld>
            <a:endParaRPr lang="en-US"/>
          </a:p>
        </p:txBody>
      </p:sp>
    </p:spTree>
    <p:extLst>
      <p:ext uri="{BB962C8B-B14F-4D97-AF65-F5344CB8AC3E}">
        <p14:creationId xmlns:p14="http://schemas.microsoft.com/office/powerpoint/2010/main" val="24088808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5408C-AE04-91E8-F118-9DCB934077BF}"/>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29212D38-127A-F22C-57A5-963D5078CADF}"/>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CDCB4CE5-DE11-7CB3-5A26-2FDAF4434A22}"/>
              </a:ext>
            </a:extLst>
          </p:cNvPr>
          <p:cNvSpPr>
            <a:spLocks noGrp="1"/>
          </p:cNvSpPr>
          <p:nvPr>
            <p:ph type="dt" sz="half" idx="10"/>
          </p:nvPr>
        </p:nvSpPr>
        <p:spPr/>
        <p:txBody>
          <a:bodyPr/>
          <a:lstStyle/>
          <a:p>
            <a:fld id="{1D8BD707-D9CF-40AE-B4C6-C98DA3205C09}" type="datetimeFigureOut">
              <a:rPr lang="en-US" smtClean="0"/>
              <a:pPr/>
              <a:t>12/5/2023</a:t>
            </a:fld>
            <a:endParaRPr lang="en-US"/>
          </a:p>
        </p:txBody>
      </p:sp>
      <p:sp>
        <p:nvSpPr>
          <p:cNvPr id="5" name="Footer Placeholder 4">
            <a:extLst>
              <a:ext uri="{FF2B5EF4-FFF2-40B4-BE49-F238E27FC236}">
                <a16:creationId xmlns:a16="http://schemas.microsoft.com/office/drawing/2014/main" id="{72090970-5359-9861-C083-BC4BB17ADE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9BB753-C9DD-356A-25AD-57A7E6FADCA2}"/>
              </a:ext>
            </a:extLst>
          </p:cNvPr>
          <p:cNvSpPr>
            <a:spLocks noGrp="1"/>
          </p:cNvSpPr>
          <p:nvPr>
            <p:ph type="sldNum" sz="quarter" idx="12"/>
          </p:nvPr>
        </p:nvSpPr>
        <p:spPr/>
        <p:txBody>
          <a:bodyPr/>
          <a:lstStyle/>
          <a:p>
            <a:pPr marL="38100">
              <a:lnSpc>
                <a:spcPts val="1650"/>
              </a:lnSpc>
            </a:pPr>
            <a:fld id="{81D60167-4931-47E6-BA6A-407CBD079E47}" type="slidenum">
              <a:rPr lang="en-US" smtClean="0"/>
              <a:t>‹#›</a:t>
            </a:fld>
            <a:endParaRPr lang="en-US" dirty="0"/>
          </a:p>
        </p:txBody>
      </p:sp>
    </p:spTree>
    <p:extLst>
      <p:ext uri="{BB962C8B-B14F-4D97-AF65-F5344CB8AC3E}">
        <p14:creationId xmlns:p14="http://schemas.microsoft.com/office/powerpoint/2010/main" val="6642787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C4230-C0E7-0FE3-3099-96A360C84B6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1349093-C570-EC78-94AE-609EA2463D8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10A646-30FE-74A8-EA15-10584C04E6BA}"/>
              </a:ext>
            </a:extLst>
          </p:cNvPr>
          <p:cNvSpPr>
            <a:spLocks noGrp="1"/>
          </p:cNvSpPr>
          <p:nvPr>
            <p:ph type="dt" sz="half" idx="10"/>
          </p:nvPr>
        </p:nvSpPr>
        <p:spPr/>
        <p:txBody>
          <a:bodyPr/>
          <a:lstStyle/>
          <a:p>
            <a:fld id="{1D8BD707-D9CF-40AE-B4C6-C98DA3205C09}" type="datetimeFigureOut">
              <a:rPr lang="en-US" smtClean="0"/>
              <a:pPr/>
              <a:t>12/5/2023</a:t>
            </a:fld>
            <a:endParaRPr lang="en-US"/>
          </a:p>
        </p:txBody>
      </p:sp>
      <p:sp>
        <p:nvSpPr>
          <p:cNvPr id="5" name="Footer Placeholder 4">
            <a:extLst>
              <a:ext uri="{FF2B5EF4-FFF2-40B4-BE49-F238E27FC236}">
                <a16:creationId xmlns:a16="http://schemas.microsoft.com/office/drawing/2014/main" id="{E15A9CE5-39DF-EE0C-B1B2-1F01720173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8B2A4D-5766-C5F6-4DBC-32B9F0554925}"/>
              </a:ext>
            </a:extLst>
          </p:cNvPr>
          <p:cNvSpPr>
            <a:spLocks noGrp="1"/>
          </p:cNvSpPr>
          <p:nvPr>
            <p:ph type="sldNum" sz="quarter" idx="12"/>
          </p:nvPr>
        </p:nvSpPr>
        <p:spPr/>
        <p:txBody>
          <a:bodyPr/>
          <a:lstStyle/>
          <a:p>
            <a:pPr marL="38100">
              <a:lnSpc>
                <a:spcPts val="1650"/>
              </a:lnSpc>
            </a:pPr>
            <a:fld id="{81D60167-4931-47E6-BA6A-407CBD079E47}" type="slidenum">
              <a:rPr lang="en-US" smtClean="0"/>
              <a:t>‹#›</a:t>
            </a:fld>
            <a:endParaRPr lang="en-US" dirty="0"/>
          </a:p>
        </p:txBody>
      </p:sp>
    </p:spTree>
    <p:extLst>
      <p:ext uri="{BB962C8B-B14F-4D97-AF65-F5344CB8AC3E}">
        <p14:creationId xmlns:p14="http://schemas.microsoft.com/office/powerpoint/2010/main" val="5925646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940408-3EA8-57C7-BD62-D14E5EA4CB02}"/>
              </a:ext>
            </a:extLst>
          </p:cNvPr>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7755BAB-D374-56A7-5D0B-3D667F4DBF1F}"/>
              </a:ext>
            </a:extLst>
          </p:cNvPr>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0F2B9B-113C-C0B6-1F31-620624D7D9FB}"/>
              </a:ext>
            </a:extLst>
          </p:cNvPr>
          <p:cNvSpPr>
            <a:spLocks noGrp="1"/>
          </p:cNvSpPr>
          <p:nvPr>
            <p:ph type="dt" sz="half" idx="10"/>
          </p:nvPr>
        </p:nvSpPr>
        <p:spPr/>
        <p:txBody>
          <a:bodyPr/>
          <a:lstStyle/>
          <a:p>
            <a:fld id="{1D8BD707-D9CF-40AE-B4C6-C98DA3205C09}" type="datetimeFigureOut">
              <a:rPr lang="en-US" smtClean="0"/>
              <a:pPr/>
              <a:t>12/5/2023</a:t>
            </a:fld>
            <a:endParaRPr lang="en-US"/>
          </a:p>
        </p:txBody>
      </p:sp>
      <p:sp>
        <p:nvSpPr>
          <p:cNvPr id="5" name="Footer Placeholder 4">
            <a:extLst>
              <a:ext uri="{FF2B5EF4-FFF2-40B4-BE49-F238E27FC236}">
                <a16:creationId xmlns:a16="http://schemas.microsoft.com/office/drawing/2014/main" id="{99AA669A-E3A2-AF61-4597-56B49E006E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CE579B-0021-DDF7-3930-EC0B4CE49F1D}"/>
              </a:ext>
            </a:extLst>
          </p:cNvPr>
          <p:cNvSpPr>
            <a:spLocks noGrp="1"/>
          </p:cNvSpPr>
          <p:nvPr>
            <p:ph type="sldNum" sz="quarter" idx="12"/>
          </p:nvPr>
        </p:nvSpPr>
        <p:spPr/>
        <p:txBody>
          <a:bodyPr/>
          <a:lstStyle/>
          <a:p>
            <a:pPr marL="38100">
              <a:lnSpc>
                <a:spcPts val="1650"/>
              </a:lnSpc>
            </a:pPr>
            <a:fld id="{81D60167-4931-47E6-BA6A-407CBD079E47}" type="slidenum">
              <a:rPr lang="en-US" smtClean="0"/>
              <a:t>‹#›</a:t>
            </a:fld>
            <a:endParaRPr lang="en-US" dirty="0"/>
          </a:p>
        </p:txBody>
      </p:sp>
    </p:spTree>
    <p:extLst>
      <p:ext uri="{BB962C8B-B14F-4D97-AF65-F5344CB8AC3E}">
        <p14:creationId xmlns:p14="http://schemas.microsoft.com/office/powerpoint/2010/main" val="12888246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obj">
  <p:cSld name="1_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0" y="45796"/>
            <a:ext cx="9144000" cy="878840"/>
          </a:xfrm>
          <a:prstGeom prst="rect">
            <a:avLst/>
          </a:prstGeom>
        </p:spPr>
        <p:txBody>
          <a:bodyPr wrap="square" lIns="0" tIns="0" rIns="0" bIns="0">
            <a:spAutoFit/>
          </a:bodyPr>
          <a:lstStyle>
            <a:lvl1pPr>
              <a:defRPr sz="2800" b="1" i="0">
                <a:solidFill>
                  <a:schemeClr val="bg1"/>
                </a:solidFill>
                <a:latin typeface="Cambria"/>
                <a:cs typeface="Cambria"/>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12/5/2023</a:t>
            </a:fld>
            <a:endParaRPr lang="en-US"/>
          </a:p>
        </p:txBody>
      </p:sp>
      <p:sp>
        <p:nvSpPr>
          <p:cNvPr id="6" name="Holder 6"/>
          <p:cNvSpPr>
            <a:spLocks noGrp="1"/>
          </p:cNvSpPr>
          <p:nvPr>
            <p:ph type="sldNum" sz="quarter" idx="7"/>
          </p:nvPr>
        </p:nvSpPr>
        <p:spPr/>
        <p:txBody>
          <a:bodyPr lIns="0" tIns="0" rIns="0" bIns="0"/>
          <a:lstStyle>
            <a:lvl1pPr>
              <a:defRPr sz="1400" b="0" i="0">
                <a:solidFill>
                  <a:srgbClr val="000066"/>
                </a:solidFill>
                <a:latin typeface="Microsoft Sans Serif"/>
                <a:cs typeface="Microsoft Sans Serif"/>
              </a:defRPr>
            </a:lvl1pPr>
          </a:lstStyle>
          <a:p>
            <a:pPr marL="38100">
              <a:lnSpc>
                <a:spcPts val="1650"/>
              </a:lnSpc>
            </a:pPr>
            <a:fld id="{81D60167-4931-47E6-BA6A-407CBD079E47}" type="slidenum">
              <a:rPr dirty="0"/>
              <a:t>‹#›</a:t>
            </a:fld>
            <a:endParaRPr dirty="0"/>
          </a:p>
        </p:txBody>
      </p:sp>
    </p:spTree>
    <p:extLst>
      <p:ext uri="{BB962C8B-B14F-4D97-AF65-F5344CB8AC3E}">
        <p14:creationId xmlns:p14="http://schemas.microsoft.com/office/powerpoint/2010/main" val="13646698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1A6C5-9565-13E9-E281-F969ED07C2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364B21-2439-B1AA-B436-59166EDD1DF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CF3182-BDE4-14FE-CD70-5AB5284EE633}"/>
              </a:ext>
            </a:extLst>
          </p:cNvPr>
          <p:cNvSpPr>
            <a:spLocks noGrp="1"/>
          </p:cNvSpPr>
          <p:nvPr>
            <p:ph type="dt" sz="half" idx="10"/>
          </p:nvPr>
        </p:nvSpPr>
        <p:spPr/>
        <p:txBody>
          <a:bodyPr/>
          <a:lstStyle/>
          <a:p>
            <a:fld id="{1D8BD707-D9CF-40AE-B4C6-C98DA3205C09}" type="datetimeFigureOut">
              <a:rPr lang="en-US" smtClean="0"/>
              <a:t>12/5/2023</a:t>
            </a:fld>
            <a:endParaRPr lang="en-US"/>
          </a:p>
        </p:txBody>
      </p:sp>
      <p:sp>
        <p:nvSpPr>
          <p:cNvPr id="5" name="Footer Placeholder 4">
            <a:extLst>
              <a:ext uri="{FF2B5EF4-FFF2-40B4-BE49-F238E27FC236}">
                <a16:creationId xmlns:a16="http://schemas.microsoft.com/office/drawing/2014/main" id="{DACD4C9C-4E19-3A0B-0E68-DD04EC4E56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2CF44F-8187-DB0B-525C-22A6CA3FC522}"/>
              </a:ext>
            </a:extLst>
          </p:cNvPr>
          <p:cNvSpPr>
            <a:spLocks noGrp="1"/>
          </p:cNvSpPr>
          <p:nvPr>
            <p:ph type="sldNum" sz="quarter" idx="12"/>
          </p:nvPr>
        </p:nvSpPr>
        <p:spPr/>
        <p:txBody>
          <a:bodyPr/>
          <a:lstStyle/>
          <a:p>
            <a:pPr marL="38100">
              <a:lnSpc>
                <a:spcPts val="1650"/>
              </a:lnSpc>
            </a:pPr>
            <a:fld id="{81D60167-4931-47E6-BA6A-407CBD079E47}" type="slidenum">
              <a:rPr lang="en-US" smtClean="0"/>
              <a:t>‹#›</a:t>
            </a:fld>
            <a:endParaRPr lang="en-US" dirty="0"/>
          </a:p>
        </p:txBody>
      </p:sp>
    </p:spTree>
    <p:extLst>
      <p:ext uri="{BB962C8B-B14F-4D97-AF65-F5344CB8AC3E}">
        <p14:creationId xmlns:p14="http://schemas.microsoft.com/office/powerpoint/2010/main" val="21559306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73C73-353E-6572-9979-84EABF42D7A5}"/>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C4547AB0-9FEE-57CF-E5B4-D8CB1E1DDD58}"/>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5B9FFD-8F5D-A1C6-C73D-76FF67DEEF72}"/>
              </a:ext>
            </a:extLst>
          </p:cNvPr>
          <p:cNvSpPr>
            <a:spLocks noGrp="1"/>
          </p:cNvSpPr>
          <p:nvPr>
            <p:ph type="dt" sz="half" idx="10"/>
          </p:nvPr>
        </p:nvSpPr>
        <p:spPr/>
        <p:txBody>
          <a:bodyPr/>
          <a:lstStyle/>
          <a:p>
            <a:fld id="{9154FAB2-B1FD-4299-B1DB-EC98C928F450}" type="datetime1">
              <a:rPr lang="en-US" smtClean="0"/>
              <a:t>12/5/2023</a:t>
            </a:fld>
            <a:endParaRPr lang="en-US" dirty="0"/>
          </a:p>
        </p:txBody>
      </p:sp>
      <p:sp>
        <p:nvSpPr>
          <p:cNvPr id="5" name="Footer Placeholder 4">
            <a:extLst>
              <a:ext uri="{FF2B5EF4-FFF2-40B4-BE49-F238E27FC236}">
                <a16:creationId xmlns:a16="http://schemas.microsoft.com/office/drawing/2014/main" id="{6EBE95E6-6048-A5A6-D881-6A38A374202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16482BB-FE0E-5601-882D-9943CDDAE9C4}"/>
              </a:ext>
            </a:extLst>
          </p:cNvPr>
          <p:cNvSpPr>
            <a:spLocks noGrp="1"/>
          </p:cNvSpPr>
          <p:nvPr>
            <p:ph type="sldNum" sz="quarter" idx="12"/>
          </p:nvPr>
        </p:nvSpPr>
        <p:spPr/>
        <p:txBody>
          <a:bodyPr/>
          <a:lstStyle/>
          <a:p>
            <a:fld id="{A8FFE56A-893B-4A9C-BB26-9B7FC42D8F6C}" type="slidenum">
              <a:rPr lang="en-US" smtClean="0"/>
              <a:t>‹#›</a:t>
            </a:fld>
            <a:endParaRPr lang="en-US" dirty="0"/>
          </a:p>
        </p:txBody>
      </p:sp>
    </p:spTree>
    <p:extLst>
      <p:ext uri="{BB962C8B-B14F-4D97-AF65-F5344CB8AC3E}">
        <p14:creationId xmlns:p14="http://schemas.microsoft.com/office/powerpoint/2010/main" val="35723117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AE9D4-AF45-7BC8-93A4-B00092818A9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7EF41C5-F637-E85D-050C-B824D750E017}"/>
              </a:ext>
            </a:extLst>
          </p:cNvPr>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3EC056-8619-F5C8-132C-543CC252EBE0}"/>
              </a:ext>
            </a:extLst>
          </p:cNvPr>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49DAFED-8EC8-F3F0-6C57-CEFCB4164BAB}"/>
              </a:ext>
            </a:extLst>
          </p:cNvPr>
          <p:cNvSpPr>
            <a:spLocks noGrp="1"/>
          </p:cNvSpPr>
          <p:nvPr>
            <p:ph type="dt" sz="half" idx="10"/>
          </p:nvPr>
        </p:nvSpPr>
        <p:spPr/>
        <p:txBody>
          <a:bodyPr/>
          <a:lstStyle/>
          <a:p>
            <a:fld id="{1D8BD707-D9CF-40AE-B4C6-C98DA3205C09}" type="datetimeFigureOut">
              <a:rPr lang="en-US" smtClean="0"/>
              <a:pPr/>
              <a:t>12/5/2023</a:t>
            </a:fld>
            <a:endParaRPr lang="en-US"/>
          </a:p>
        </p:txBody>
      </p:sp>
      <p:sp>
        <p:nvSpPr>
          <p:cNvPr id="6" name="Footer Placeholder 5">
            <a:extLst>
              <a:ext uri="{FF2B5EF4-FFF2-40B4-BE49-F238E27FC236}">
                <a16:creationId xmlns:a16="http://schemas.microsoft.com/office/drawing/2014/main" id="{8773794A-8380-5443-D3D6-9AD3C179E7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715C59-B3EE-E6DF-C8DB-24CB1F2F6CE7}"/>
              </a:ext>
            </a:extLst>
          </p:cNvPr>
          <p:cNvSpPr>
            <a:spLocks noGrp="1"/>
          </p:cNvSpPr>
          <p:nvPr>
            <p:ph type="sldNum" sz="quarter" idx="12"/>
          </p:nvPr>
        </p:nvSpPr>
        <p:spPr/>
        <p:txBody>
          <a:bodyPr/>
          <a:lstStyle/>
          <a:p>
            <a:pPr marL="38100">
              <a:lnSpc>
                <a:spcPts val="1650"/>
              </a:lnSpc>
            </a:pPr>
            <a:fld id="{81D60167-4931-47E6-BA6A-407CBD079E47}" type="slidenum">
              <a:rPr lang="en-US" smtClean="0"/>
              <a:t>‹#›</a:t>
            </a:fld>
            <a:endParaRPr lang="en-US" dirty="0"/>
          </a:p>
        </p:txBody>
      </p:sp>
    </p:spTree>
    <p:extLst>
      <p:ext uri="{BB962C8B-B14F-4D97-AF65-F5344CB8AC3E}">
        <p14:creationId xmlns:p14="http://schemas.microsoft.com/office/powerpoint/2010/main" val="1371231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015F6-9F03-5ECF-73E5-C52AA373A562}"/>
              </a:ext>
            </a:extLst>
          </p:cNvPr>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1C8CFC1-50FD-1D24-AD19-E5268DC71235}"/>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BD4D9E6C-4AEF-E95A-4F14-92764103315F}"/>
              </a:ext>
            </a:extLst>
          </p:cNvPr>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AC5D000-E00E-36F0-045B-687C011E57A4}"/>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54D7527C-DD93-EA1F-EA60-1FB939F7EB6B}"/>
              </a:ext>
            </a:extLst>
          </p:cNvPr>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C1CC1EF-C260-9D8B-BCEA-32A11B772B10}"/>
              </a:ext>
            </a:extLst>
          </p:cNvPr>
          <p:cNvSpPr>
            <a:spLocks noGrp="1"/>
          </p:cNvSpPr>
          <p:nvPr>
            <p:ph type="dt" sz="half" idx="10"/>
          </p:nvPr>
        </p:nvSpPr>
        <p:spPr/>
        <p:txBody>
          <a:bodyPr/>
          <a:lstStyle/>
          <a:p>
            <a:fld id="{1D8BD707-D9CF-40AE-B4C6-C98DA3205C09}" type="datetimeFigureOut">
              <a:rPr lang="en-US" smtClean="0"/>
              <a:pPr/>
              <a:t>12/5/2023</a:t>
            </a:fld>
            <a:endParaRPr lang="en-US"/>
          </a:p>
        </p:txBody>
      </p:sp>
      <p:sp>
        <p:nvSpPr>
          <p:cNvPr id="8" name="Footer Placeholder 7">
            <a:extLst>
              <a:ext uri="{FF2B5EF4-FFF2-40B4-BE49-F238E27FC236}">
                <a16:creationId xmlns:a16="http://schemas.microsoft.com/office/drawing/2014/main" id="{739A7C07-8EDE-B6E9-F8F8-0B371A2CA75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AA5BEF8-E75E-5574-8B84-DF18357CA2A3}"/>
              </a:ext>
            </a:extLst>
          </p:cNvPr>
          <p:cNvSpPr>
            <a:spLocks noGrp="1"/>
          </p:cNvSpPr>
          <p:nvPr>
            <p:ph type="sldNum" sz="quarter" idx="12"/>
          </p:nvPr>
        </p:nvSpPr>
        <p:spPr/>
        <p:txBody>
          <a:bodyPr/>
          <a:lstStyle/>
          <a:p>
            <a:pPr marL="38100">
              <a:lnSpc>
                <a:spcPts val="1650"/>
              </a:lnSpc>
            </a:pPr>
            <a:fld id="{81D60167-4931-47E6-BA6A-407CBD079E47}" type="slidenum">
              <a:rPr lang="en-US" smtClean="0"/>
              <a:t>‹#›</a:t>
            </a:fld>
            <a:endParaRPr lang="en-US" dirty="0"/>
          </a:p>
        </p:txBody>
      </p:sp>
    </p:spTree>
    <p:extLst>
      <p:ext uri="{BB962C8B-B14F-4D97-AF65-F5344CB8AC3E}">
        <p14:creationId xmlns:p14="http://schemas.microsoft.com/office/powerpoint/2010/main" val="39128290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8A1B1-4A9E-A199-BBC8-E25D2DCF5DC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6EDF1B5-EFDA-88F6-5CD4-FFB76B687233}"/>
              </a:ext>
            </a:extLst>
          </p:cNvPr>
          <p:cNvSpPr>
            <a:spLocks noGrp="1"/>
          </p:cNvSpPr>
          <p:nvPr>
            <p:ph type="dt" sz="half" idx="10"/>
          </p:nvPr>
        </p:nvSpPr>
        <p:spPr/>
        <p:txBody>
          <a:bodyPr/>
          <a:lstStyle/>
          <a:p>
            <a:fld id="{1D8BD707-D9CF-40AE-B4C6-C98DA3205C09}" type="datetimeFigureOut">
              <a:rPr lang="en-US" smtClean="0"/>
              <a:t>12/5/2023</a:t>
            </a:fld>
            <a:endParaRPr lang="en-US"/>
          </a:p>
        </p:txBody>
      </p:sp>
      <p:sp>
        <p:nvSpPr>
          <p:cNvPr id="4" name="Footer Placeholder 3">
            <a:extLst>
              <a:ext uri="{FF2B5EF4-FFF2-40B4-BE49-F238E27FC236}">
                <a16:creationId xmlns:a16="http://schemas.microsoft.com/office/drawing/2014/main" id="{4B306BE6-7072-F09C-FE46-E477CD1124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B4F7133-7C8E-9028-0A39-034E3337771A}"/>
              </a:ext>
            </a:extLst>
          </p:cNvPr>
          <p:cNvSpPr>
            <a:spLocks noGrp="1"/>
          </p:cNvSpPr>
          <p:nvPr>
            <p:ph type="sldNum" sz="quarter" idx="12"/>
          </p:nvPr>
        </p:nvSpPr>
        <p:spPr/>
        <p:txBody>
          <a:bodyPr/>
          <a:lstStyle/>
          <a:p>
            <a:pPr marL="38100">
              <a:lnSpc>
                <a:spcPts val="1650"/>
              </a:lnSpc>
            </a:pPr>
            <a:fld id="{81D60167-4931-47E6-BA6A-407CBD079E47}" type="slidenum">
              <a:rPr lang="en-US" smtClean="0"/>
              <a:t>‹#›</a:t>
            </a:fld>
            <a:endParaRPr lang="en-US" dirty="0"/>
          </a:p>
        </p:txBody>
      </p:sp>
    </p:spTree>
    <p:extLst>
      <p:ext uri="{BB962C8B-B14F-4D97-AF65-F5344CB8AC3E}">
        <p14:creationId xmlns:p14="http://schemas.microsoft.com/office/powerpoint/2010/main" val="22707237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21BE21-403F-B467-8B79-058858A55BB9}"/>
              </a:ext>
            </a:extLst>
          </p:cNvPr>
          <p:cNvSpPr>
            <a:spLocks noGrp="1"/>
          </p:cNvSpPr>
          <p:nvPr>
            <p:ph type="dt" sz="half" idx="10"/>
          </p:nvPr>
        </p:nvSpPr>
        <p:spPr/>
        <p:txBody>
          <a:bodyPr/>
          <a:lstStyle/>
          <a:p>
            <a:fld id="{1D8BD707-D9CF-40AE-B4C6-C98DA3205C09}" type="datetimeFigureOut">
              <a:rPr lang="en-US" smtClean="0"/>
              <a:t>12/5/2023</a:t>
            </a:fld>
            <a:endParaRPr lang="en-US"/>
          </a:p>
        </p:txBody>
      </p:sp>
      <p:sp>
        <p:nvSpPr>
          <p:cNvPr id="3" name="Footer Placeholder 2">
            <a:extLst>
              <a:ext uri="{FF2B5EF4-FFF2-40B4-BE49-F238E27FC236}">
                <a16:creationId xmlns:a16="http://schemas.microsoft.com/office/drawing/2014/main" id="{F65006E4-B308-252F-D403-68F7673A27C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7076F17-CEFC-8270-6AB2-BBB5152377E6}"/>
              </a:ext>
            </a:extLst>
          </p:cNvPr>
          <p:cNvSpPr>
            <a:spLocks noGrp="1"/>
          </p:cNvSpPr>
          <p:nvPr>
            <p:ph type="sldNum" sz="quarter" idx="12"/>
          </p:nvPr>
        </p:nvSpPr>
        <p:spPr/>
        <p:txBody>
          <a:bodyPr/>
          <a:lstStyle/>
          <a:p>
            <a:pPr marL="38100">
              <a:lnSpc>
                <a:spcPts val="1650"/>
              </a:lnSpc>
            </a:pPr>
            <a:fld id="{81D60167-4931-47E6-BA6A-407CBD079E47}" type="slidenum">
              <a:rPr lang="en-US" smtClean="0"/>
              <a:t>‹#›</a:t>
            </a:fld>
            <a:endParaRPr lang="en-US" dirty="0"/>
          </a:p>
        </p:txBody>
      </p:sp>
    </p:spTree>
    <p:extLst>
      <p:ext uri="{BB962C8B-B14F-4D97-AF65-F5344CB8AC3E}">
        <p14:creationId xmlns:p14="http://schemas.microsoft.com/office/powerpoint/2010/main" val="19831912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6A0AD-40B2-5047-74C0-7E5AAE380C65}"/>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2EAD1708-2E35-8458-8662-0580E3F4F7C0}"/>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DF1D37-88FE-816E-9229-85E70617DE24}"/>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62D919BE-90EF-30C6-867B-A71FDF17966E}"/>
              </a:ext>
            </a:extLst>
          </p:cNvPr>
          <p:cNvSpPr>
            <a:spLocks noGrp="1"/>
          </p:cNvSpPr>
          <p:nvPr>
            <p:ph type="dt" sz="half" idx="10"/>
          </p:nvPr>
        </p:nvSpPr>
        <p:spPr/>
        <p:txBody>
          <a:bodyPr/>
          <a:lstStyle/>
          <a:p>
            <a:fld id="{1D8BD707-D9CF-40AE-B4C6-C98DA3205C09}" type="datetimeFigureOut">
              <a:rPr lang="en-US" smtClean="0"/>
              <a:pPr/>
              <a:t>12/5/2023</a:t>
            </a:fld>
            <a:endParaRPr lang="en-US"/>
          </a:p>
        </p:txBody>
      </p:sp>
      <p:sp>
        <p:nvSpPr>
          <p:cNvPr id="6" name="Footer Placeholder 5">
            <a:extLst>
              <a:ext uri="{FF2B5EF4-FFF2-40B4-BE49-F238E27FC236}">
                <a16:creationId xmlns:a16="http://schemas.microsoft.com/office/drawing/2014/main" id="{9A2D3EAA-B9A6-1B6F-3D03-5BB933C9D8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152868-6E31-D6E5-9925-E363E9019AD1}"/>
              </a:ext>
            </a:extLst>
          </p:cNvPr>
          <p:cNvSpPr>
            <a:spLocks noGrp="1"/>
          </p:cNvSpPr>
          <p:nvPr>
            <p:ph type="sldNum" sz="quarter" idx="12"/>
          </p:nvPr>
        </p:nvSpPr>
        <p:spPr/>
        <p:txBody>
          <a:bodyPr/>
          <a:lstStyle/>
          <a:p>
            <a:pPr marL="38100">
              <a:lnSpc>
                <a:spcPts val="1650"/>
              </a:lnSpc>
            </a:pPr>
            <a:fld id="{81D60167-4931-47E6-BA6A-407CBD079E47}" type="slidenum">
              <a:rPr lang="en-US" smtClean="0"/>
              <a:t>‹#›</a:t>
            </a:fld>
            <a:endParaRPr lang="en-US" dirty="0"/>
          </a:p>
        </p:txBody>
      </p:sp>
    </p:spTree>
    <p:extLst>
      <p:ext uri="{BB962C8B-B14F-4D97-AF65-F5344CB8AC3E}">
        <p14:creationId xmlns:p14="http://schemas.microsoft.com/office/powerpoint/2010/main" val="29961915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4EA5A-B044-117F-976A-2740FF9469B8}"/>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5D7F6EAC-8F68-B587-8679-6B8AF890B600}"/>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5192D2BC-FB44-E77E-F79D-F4AAA3953F0D}"/>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7FA099B2-46AC-8B78-79DB-00E6A7B19008}"/>
              </a:ext>
            </a:extLst>
          </p:cNvPr>
          <p:cNvSpPr>
            <a:spLocks noGrp="1"/>
          </p:cNvSpPr>
          <p:nvPr>
            <p:ph type="dt" sz="half" idx="10"/>
          </p:nvPr>
        </p:nvSpPr>
        <p:spPr/>
        <p:txBody>
          <a:bodyPr/>
          <a:lstStyle/>
          <a:p>
            <a:fld id="{1D8BD707-D9CF-40AE-B4C6-C98DA3205C09}" type="datetimeFigureOut">
              <a:rPr lang="en-US" smtClean="0"/>
              <a:pPr/>
              <a:t>12/5/2023</a:t>
            </a:fld>
            <a:endParaRPr lang="en-US"/>
          </a:p>
        </p:txBody>
      </p:sp>
      <p:sp>
        <p:nvSpPr>
          <p:cNvPr id="6" name="Footer Placeholder 5">
            <a:extLst>
              <a:ext uri="{FF2B5EF4-FFF2-40B4-BE49-F238E27FC236}">
                <a16:creationId xmlns:a16="http://schemas.microsoft.com/office/drawing/2014/main" id="{19B2C61C-2F1E-D907-741C-2DBB94087C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9CF494E-3BB2-D12E-EA9D-6E869629A8DC}"/>
              </a:ext>
            </a:extLst>
          </p:cNvPr>
          <p:cNvSpPr>
            <a:spLocks noGrp="1"/>
          </p:cNvSpPr>
          <p:nvPr>
            <p:ph type="sldNum" sz="quarter" idx="12"/>
          </p:nvPr>
        </p:nvSpPr>
        <p:spPr/>
        <p:txBody>
          <a:bodyPr/>
          <a:lstStyle/>
          <a:p>
            <a:pPr marL="38100">
              <a:lnSpc>
                <a:spcPts val="1650"/>
              </a:lnSpc>
            </a:pPr>
            <a:fld id="{81D60167-4931-47E6-BA6A-407CBD079E47}" type="slidenum">
              <a:rPr lang="en-US" smtClean="0"/>
              <a:t>‹#›</a:t>
            </a:fld>
            <a:endParaRPr lang="en-US" dirty="0"/>
          </a:p>
        </p:txBody>
      </p:sp>
    </p:spTree>
    <p:extLst>
      <p:ext uri="{BB962C8B-B14F-4D97-AF65-F5344CB8AC3E}">
        <p14:creationId xmlns:p14="http://schemas.microsoft.com/office/powerpoint/2010/main" val="40420816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E7010E-BE2A-2643-97C9-95E1C8C6DC39}"/>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67FF01D-EFA5-FD06-A901-57AB5B6B03EE}"/>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34C7B8-196F-7A83-0D28-1307C14EBB6E}"/>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D8BD707-D9CF-40AE-B4C6-C98DA3205C09}" type="datetimeFigureOut">
              <a:rPr lang="en-US" smtClean="0"/>
              <a:pPr/>
              <a:t>12/5/2023</a:t>
            </a:fld>
            <a:endParaRPr lang="en-US"/>
          </a:p>
        </p:txBody>
      </p:sp>
      <p:sp>
        <p:nvSpPr>
          <p:cNvPr id="5" name="Footer Placeholder 4">
            <a:extLst>
              <a:ext uri="{FF2B5EF4-FFF2-40B4-BE49-F238E27FC236}">
                <a16:creationId xmlns:a16="http://schemas.microsoft.com/office/drawing/2014/main" id="{0897449C-3301-11FF-5469-62BAE518D490}"/>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3C2A205-CF25-140C-8E84-2FED205955C0}"/>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marL="38100">
              <a:lnSpc>
                <a:spcPts val="1650"/>
              </a:lnSpc>
            </a:pPr>
            <a:fld id="{81D60167-4931-47E6-BA6A-407CBD079E47}" type="slidenum">
              <a:rPr lang="en-US" smtClean="0"/>
              <a:t>‹#›</a:t>
            </a:fld>
            <a:endParaRPr lang="en-US" dirty="0"/>
          </a:p>
        </p:txBody>
      </p:sp>
    </p:spTree>
    <p:extLst>
      <p:ext uri="{BB962C8B-B14F-4D97-AF65-F5344CB8AC3E}">
        <p14:creationId xmlns:p14="http://schemas.microsoft.com/office/powerpoint/2010/main" val="532780607"/>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projecthub.arduino.cc/?_gl=1*1gcy1ef*_ga*MTA2NTI0NDEzNC4xNzAxNDIwODE4*_ga_NEXN8H46L5*MTcwMTc0Mzk3NC4yLjAuMTcwMTc0Mzk3NC4wLjAuMA..*_fplc*SENrMXc3czdyRjZzd1lUTXRuMG9Bd2VENiUyRmh2TTRtNG1nbEpMaTU2NWE3YzJGMnNwem5HN2F6d1V6cGYlMkZ1OXZlWEN1dzE2ZTRyWTU3VWN2T3MwdDFZOUNkT3NvJTJCc2FURzR4SndJTnBHJTJCR1ZrUU1UVkJtcVVMRDRwTE1ZZ3clM0QlM0Q." TargetMode="Externa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projecthub.arduino.cc/SurtrTech/measure-heart-rate-and-spo2-with-max30102-eb4f74" TargetMode="Externa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projecthub.arduino.cc/BuildItDR/arduino-lie-detector-41f703"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projecthub.arduino.cc/samanfern/bluetooth-controlled-car-c71cd0" TargetMode="Externa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projecthub.arduino.cc/Mrinnovative/arduino-based-mini-cnc-2d-plotter-796c2f" TargetMode="Externa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projecthub.arduino.cc/shajeeb/32-band-audio-spectrum-visualizer-analyzer-924af5" TargetMode="Externa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19050" y="2444750"/>
            <a:ext cx="9115425" cy="0"/>
          </a:xfrm>
          <a:custGeom>
            <a:avLst/>
            <a:gdLst/>
            <a:ahLst/>
            <a:cxnLst/>
            <a:rect l="l" t="t" r="r" b="b"/>
            <a:pathLst>
              <a:path w="9115425">
                <a:moveTo>
                  <a:pt x="0" y="0"/>
                </a:moveTo>
                <a:lnTo>
                  <a:pt x="9115425" y="0"/>
                </a:lnTo>
              </a:path>
            </a:pathLst>
          </a:custGeom>
          <a:ln w="19050">
            <a:solidFill>
              <a:srgbClr val="FFFFFF"/>
            </a:solidFill>
            <a:prstDash val="dot"/>
          </a:ln>
        </p:spPr>
        <p:txBody>
          <a:bodyPr wrap="square" lIns="0" tIns="0" rIns="0" bIns="0" rtlCol="0"/>
          <a:lstStyle/>
          <a:p>
            <a:endParaRPr>
              <a:latin typeface="Cambria" panose="02040503050406030204" pitchFamily="18" charset="0"/>
            </a:endParaRPr>
          </a:p>
        </p:txBody>
      </p:sp>
      <p:sp>
        <p:nvSpPr>
          <p:cNvPr id="4" name="object 4"/>
          <p:cNvSpPr/>
          <p:nvPr/>
        </p:nvSpPr>
        <p:spPr>
          <a:xfrm>
            <a:off x="19050" y="2565400"/>
            <a:ext cx="9115425" cy="0"/>
          </a:xfrm>
          <a:custGeom>
            <a:avLst/>
            <a:gdLst/>
            <a:ahLst/>
            <a:cxnLst/>
            <a:rect l="l" t="t" r="r" b="b"/>
            <a:pathLst>
              <a:path w="9115425">
                <a:moveTo>
                  <a:pt x="0" y="0"/>
                </a:moveTo>
                <a:lnTo>
                  <a:pt x="9115425" y="0"/>
                </a:lnTo>
              </a:path>
            </a:pathLst>
          </a:custGeom>
          <a:ln w="19050">
            <a:solidFill>
              <a:srgbClr val="FFFFFF"/>
            </a:solidFill>
            <a:prstDash val="dot"/>
          </a:ln>
        </p:spPr>
        <p:txBody>
          <a:bodyPr wrap="square" lIns="0" tIns="0" rIns="0" bIns="0" rtlCol="0"/>
          <a:lstStyle/>
          <a:p>
            <a:endParaRPr>
              <a:latin typeface="Cambria" panose="02040503050406030204" pitchFamily="18" charset="0"/>
            </a:endParaRPr>
          </a:p>
        </p:txBody>
      </p:sp>
      <p:sp>
        <p:nvSpPr>
          <p:cNvPr id="5" name="object 5"/>
          <p:cNvSpPr/>
          <p:nvPr/>
        </p:nvSpPr>
        <p:spPr>
          <a:xfrm>
            <a:off x="19050" y="2689225"/>
            <a:ext cx="9115425" cy="0"/>
          </a:xfrm>
          <a:custGeom>
            <a:avLst/>
            <a:gdLst/>
            <a:ahLst/>
            <a:cxnLst/>
            <a:rect l="l" t="t" r="r" b="b"/>
            <a:pathLst>
              <a:path w="9115425">
                <a:moveTo>
                  <a:pt x="0" y="0"/>
                </a:moveTo>
                <a:lnTo>
                  <a:pt x="9115425" y="0"/>
                </a:lnTo>
              </a:path>
            </a:pathLst>
          </a:custGeom>
          <a:ln w="19050">
            <a:solidFill>
              <a:srgbClr val="FFFFFF"/>
            </a:solidFill>
            <a:prstDash val="dot"/>
          </a:ln>
        </p:spPr>
        <p:txBody>
          <a:bodyPr wrap="square" lIns="0" tIns="0" rIns="0" bIns="0" rtlCol="0"/>
          <a:lstStyle/>
          <a:p>
            <a:endParaRPr>
              <a:latin typeface="Cambria" panose="02040503050406030204" pitchFamily="18" charset="0"/>
            </a:endParaRPr>
          </a:p>
        </p:txBody>
      </p:sp>
      <p:sp>
        <p:nvSpPr>
          <p:cNvPr id="9" name="object 9"/>
          <p:cNvSpPr txBox="1">
            <a:spLocks noGrp="1"/>
          </p:cNvSpPr>
          <p:nvPr>
            <p:ph type="title"/>
          </p:nvPr>
        </p:nvSpPr>
        <p:spPr>
          <a:xfrm>
            <a:off x="1747836" y="2066290"/>
            <a:ext cx="6265545" cy="756920"/>
          </a:xfrm>
          <a:prstGeom prst="rect">
            <a:avLst/>
          </a:prstGeom>
        </p:spPr>
        <p:txBody>
          <a:bodyPr vert="horz" wrap="square" lIns="0" tIns="12700" rIns="0" bIns="0" rtlCol="0">
            <a:spAutoFit/>
          </a:bodyPr>
          <a:lstStyle/>
          <a:p>
            <a:pPr marL="12700">
              <a:lnSpc>
                <a:spcPct val="100000"/>
              </a:lnSpc>
              <a:spcBef>
                <a:spcPts val="100"/>
              </a:spcBef>
            </a:pPr>
            <a:r>
              <a:rPr sz="4800" dirty="0">
                <a:solidFill>
                  <a:srgbClr val="000000"/>
                </a:solidFill>
              </a:rPr>
              <a:t>LẬP</a:t>
            </a:r>
            <a:r>
              <a:rPr sz="4800" spc="-30" dirty="0">
                <a:solidFill>
                  <a:srgbClr val="000000"/>
                </a:solidFill>
              </a:rPr>
              <a:t> </a:t>
            </a:r>
            <a:r>
              <a:rPr sz="4800" dirty="0">
                <a:solidFill>
                  <a:srgbClr val="000000"/>
                </a:solidFill>
              </a:rPr>
              <a:t>TRÌNH</a:t>
            </a:r>
            <a:r>
              <a:rPr sz="4800" spc="-40" dirty="0">
                <a:solidFill>
                  <a:srgbClr val="000000"/>
                </a:solidFill>
              </a:rPr>
              <a:t> </a:t>
            </a:r>
            <a:r>
              <a:rPr sz="4800" dirty="0">
                <a:solidFill>
                  <a:srgbClr val="000000"/>
                </a:solidFill>
              </a:rPr>
              <a:t>HỆ</a:t>
            </a:r>
            <a:r>
              <a:rPr sz="4800" spc="-25" dirty="0">
                <a:solidFill>
                  <a:srgbClr val="000000"/>
                </a:solidFill>
              </a:rPr>
              <a:t> </a:t>
            </a:r>
            <a:r>
              <a:rPr sz="4800" spc="-5" dirty="0">
                <a:solidFill>
                  <a:srgbClr val="000000"/>
                </a:solidFill>
              </a:rPr>
              <a:t>NHÚNG</a:t>
            </a:r>
            <a:endParaRPr sz="4800"/>
          </a:p>
        </p:txBody>
      </p:sp>
      <p:sp>
        <p:nvSpPr>
          <p:cNvPr id="10" name="object 10"/>
          <p:cNvSpPr txBox="1"/>
          <p:nvPr/>
        </p:nvSpPr>
        <p:spPr>
          <a:xfrm>
            <a:off x="1905000" y="3201913"/>
            <a:ext cx="6835902" cy="1327223"/>
          </a:xfrm>
          <a:prstGeom prst="rect">
            <a:avLst/>
          </a:prstGeom>
        </p:spPr>
        <p:txBody>
          <a:bodyPr vert="horz" wrap="square" lIns="0" tIns="12700" rIns="0" bIns="0" rtlCol="0">
            <a:spAutoFit/>
          </a:bodyPr>
          <a:lstStyle/>
          <a:p>
            <a:pPr marL="477520" marR="469900" indent="337820">
              <a:lnSpc>
                <a:spcPct val="120000"/>
              </a:lnSpc>
              <a:spcBef>
                <a:spcPts val="100"/>
              </a:spcBef>
            </a:pPr>
            <a:r>
              <a:rPr sz="2400" b="1" spc="-75" dirty="0">
                <a:latin typeface="Cambria"/>
                <a:cs typeface="Cambria"/>
              </a:rPr>
              <a:t>GV</a:t>
            </a:r>
            <a:r>
              <a:rPr sz="2400" b="1" spc="-75">
                <a:latin typeface="Cambria"/>
                <a:cs typeface="Cambria"/>
              </a:rPr>
              <a:t>:</a:t>
            </a:r>
            <a:r>
              <a:rPr sz="2400" b="1">
                <a:latin typeface="Cambria"/>
                <a:cs typeface="Cambria"/>
              </a:rPr>
              <a:t> </a:t>
            </a:r>
            <a:r>
              <a:rPr lang="en-US" sz="2400" b="1">
                <a:latin typeface="Cambria"/>
                <a:cs typeface="Cambria"/>
              </a:rPr>
              <a:t>Nguyễn Huỳnh Huy</a:t>
            </a:r>
          </a:p>
          <a:p>
            <a:pPr marL="477520" marR="469900" indent="337820">
              <a:lnSpc>
                <a:spcPct val="120000"/>
              </a:lnSpc>
              <a:spcBef>
                <a:spcPts val="100"/>
              </a:spcBef>
            </a:pPr>
            <a:r>
              <a:rPr lang="en-US" sz="2400" b="1" spc="-5">
                <a:latin typeface="Cambria"/>
                <a:cs typeface="Cambria"/>
              </a:rPr>
              <a:t>Bộ</a:t>
            </a:r>
            <a:r>
              <a:rPr lang="en-US" sz="2400" b="1" spc="-30">
                <a:latin typeface="Cambria"/>
                <a:cs typeface="Cambria"/>
              </a:rPr>
              <a:t> </a:t>
            </a:r>
            <a:r>
              <a:rPr lang="en-US" sz="2400" b="1" spc="-5">
                <a:latin typeface="Cambria"/>
                <a:cs typeface="Cambria"/>
              </a:rPr>
              <a:t>môn</a:t>
            </a:r>
            <a:r>
              <a:rPr lang="en-US" sz="2400" b="1" spc="-20">
                <a:latin typeface="Cambria"/>
                <a:cs typeface="Cambria"/>
              </a:rPr>
              <a:t> </a:t>
            </a:r>
            <a:r>
              <a:rPr lang="en-US" sz="2400" b="1" spc="-60">
                <a:latin typeface="Cambria"/>
                <a:cs typeface="Cambria"/>
              </a:rPr>
              <a:t>MMT &amp; TT Khoa CNTT</a:t>
            </a:r>
            <a:endParaRPr lang="en-US" sz="2400" b="1" spc="-509">
              <a:latin typeface="Cambria"/>
              <a:cs typeface="Cambria"/>
            </a:endParaRPr>
          </a:p>
          <a:p>
            <a:pPr marL="477520" marR="469900" indent="337820">
              <a:lnSpc>
                <a:spcPct val="120000"/>
              </a:lnSpc>
              <a:spcBef>
                <a:spcPts val="100"/>
              </a:spcBef>
            </a:pPr>
            <a:r>
              <a:rPr lang="en-US" sz="2400" b="1" spc="-509">
                <a:latin typeface="Cambria"/>
                <a:cs typeface="Cambria"/>
              </a:rPr>
              <a:t>E</a:t>
            </a:r>
            <a:r>
              <a:rPr sz="2400" b="1">
                <a:latin typeface="Cambria"/>
                <a:cs typeface="Cambria"/>
              </a:rPr>
              <a:t>mail:</a:t>
            </a:r>
            <a:r>
              <a:rPr lang="en-US" sz="2400" b="1">
                <a:latin typeface="Cambria"/>
                <a:cs typeface="Cambria"/>
              </a:rPr>
              <a:t> huynh@ntu.edu.vn</a:t>
            </a:r>
            <a:endParaRPr sz="2400">
              <a:latin typeface="Cambria"/>
              <a:cs typeface="Cambri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609599"/>
            <a:ext cx="7886700" cy="1325563"/>
          </a:xfrm>
        </p:spPr>
        <p:txBody>
          <a:bodyPr>
            <a:normAutofit/>
          </a:bodyPr>
          <a:lstStyle/>
          <a:p>
            <a:r>
              <a:rPr lang="en-US" sz="2200" i="1">
                <a:latin typeface="Cambria" panose="02040503050406030204" pitchFamily="18" charset="0"/>
                <a:ea typeface="Cambria" panose="02040503050406030204" pitchFamily="18" charset="0"/>
              </a:rPr>
              <a:t>Phần mềm nhúng là gì?</a:t>
            </a:r>
            <a:endParaRPr lang="en-US" sz="2200" i="1" dirty="0">
              <a:latin typeface="Cambria" panose="02040503050406030204" pitchFamily="18" charset="0"/>
              <a:ea typeface="Cambria" panose="02040503050406030204" pitchFamily="18" charset="0"/>
            </a:endParaRPr>
          </a:p>
        </p:txBody>
      </p:sp>
      <p:sp>
        <p:nvSpPr>
          <p:cNvPr id="3" name="object 4">
            <a:extLst>
              <a:ext uri="{FF2B5EF4-FFF2-40B4-BE49-F238E27FC236}">
                <a16:creationId xmlns:a16="http://schemas.microsoft.com/office/drawing/2014/main" id="{C3E5BE08-DBF8-C083-9E0F-42D1F89A82D3}"/>
              </a:ext>
            </a:extLst>
          </p:cNvPr>
          <p:cNvSpPr txBox="1"/>
          <p:nvPr/>
        </p:nvSpPr>
        <p:spPr>
          <a:xfrm>
            <a:off x="1219200" y="418201"/>
            <a:ext cx="2762250" cy="382797"/>
          </a:xfrm>
          <a:prstGeom prst="rect">
            <a:avLst/>
          </a:prstGeom>
        </p:spPr>
        <p:txBody>
          <a:bodyPr vert="horz" wrap="square" lIns="0" tIns="13335" rIns="0" bIns="0" rtlCol="0">
            <a:spAutoFit/>
          </a:bodyPr>
          <a:lstStyle/>
          <a:p>
            <a:pPr marL="12700" algn="ctr">
              <a:lnSpc>
                <a:spcPct val="100000"/>
              </a:lnSpc>
              <a:spcBef>
                <a:spcPts val="105"/>
              </a:spcBef>
            </a:pPr>
            <a:r>
              <a:rPr lang="en-US" sz="2400" b="1">
                <a:latin typeface="Cambria"/>
                <a:cs typeface="Cambria"/>
              </a:rPr>
              <a:t>Phần mềm nhúng</a:t>
            </a:r>
            <a:endParaRPr sz="2400" b="1">
              <a:latin typeface="Cambria"/>
              <a:cs typeface="Cambria"/>
            </a:endParaRPr>
          </a:p>
        </p:txBody>
      </p:sp>
      <p:sp>
        <p:nvSpPr>
          <p:cNvPr id="8" name="TextBox 7">
            <a:extLst>
              <a:ext uri="{FF2B5EF4-FFF2-40B4-BE49-F238E27FC236}">
                <a16:creationId xmlns:a16="http://schemas.microsoft.com/office/drawing/2014/main" id="{0051664B-793A-E2C7-ED59-69B6E1C2ED01}"/>
              </a:ext>
            </a:extLst>
          </p:cNvPr>
          <p:cNvSpPr txBox="1"/>
          <p:nvPr/>
        </p:nvSpPr>
        <p:spPr>
          <a:xfrm>
            <a:off x="1295400" y="1676400"/>
            <a:ext cx="6847114" cy="1323439"/>
          </a:xfrm>
          <a:prstGeom prst="rect">
            <a:avLst/>
          </a:prstGeom>
          <a:noFill/>
        </p:spPr>
        <p:txBody>
          <a:bodyPr wrap="square">
            <a:spAutoFit/>
          </a:bodyPr>
          <a:lstStyle/>
          <a:p>
            <a:pPr algn="just"/>
            <a:r>
              <a:rPr lang="en-US" sz="2000" b="0" i="0">
                <a:solidFill>
                  <a:srgbClr val="000000"/>
                </a:solidFill>
                <a:effectLst/>
                <a:latin typeface="Cambria" panose="02040503050406030204" pitchFamily="18" charset="0"/>
                <a:ea typeface="Cambria" panose="02040503050406030204" pitchFamily="18" charset="0"/>
              </a:rPr>
              <a:t>Phần mềm nhúng có ở khắp mọi nơi, trong các thiết bị đ</a:t>
            </a:r>
            <a:r>
              <a:rPr lang="vi-VN" sz="2000" b="0" i="0">
                <a:solidFill>
                  <a:srgbClr val="000000"/>
                </a:solidFill>
                <a:effectLst/>
                <a:latin typeface="Cambria" panose="02040503050406030204" pitchFamily="18" charset="0"/>
                <a:ea typeface="Cambria" panose="02040503050406030204" pitchFamily="18" charset="0"/>
              </a:rPr>
              <a:t>iện tử tiêu dùng, các sản phẩm ô tô, phương tiện vận chuyển, máy móc thiết bị y tế, các thiết bị năng lượng, các thiết bị cảnh báo bảo vệ và các sản phẩm đo</a:t>
            </a:r>
            <a:r>
              <a:rPr lang="en-US" sz="2000" b="0" i="0">
                <a:solidFill>
                  <a:srgbClr val="000000"/>
                </a:solidFill>
                <a:effectLst/>
                <a:latin typeface="Cambria" panose="02040503050406030204" pitchFamily="18" charset="0"/>
                <a:ea typeface="Cambria" panose="02040503050406030204" pitchFamily="18" charset="0"/>
              </a:rPr>
              <a:t> lường</a:t>
            </a:r>
            <a:r>
              <a:rPr lang="vi-VN" sz="2000" b="0" i="0">
                <a:solidFill>
                  <a:srgbClr val="000000"/>
                </a:solidFill>
                <a:effectLst/>
                <a:latin typeface="Cambria" panose="02040503050406030204" pitchFamily="18" charset="0"/>
                <a:ea typeface="Cambria" panose="02040503050406030204" pitchFamily="18" charset="0"/>
              </a:rPr>
              <a:t> và điều khiển</a:t>
            </a:r>
            <a:r>
              <a:rPr lang="en-US" sz="2000" b="0" i="0">
                <a:solidFill>
                  <a:srgbClr val="000000"/>
                </a:solidFill>
                <a:effectLst/>
                <a:latin typeface="Cambria" panose="02040503050406030204" pitchFamily="18" charset="0"/>
                <a:ea typeface="Cambria" panose="02040503050406030204" pitchFamily="18" charset="0"/>
              </a:rPr>
              <a:t>…</a:t>
            </a:r>
            <a:endParaRPr lang="en-US" sz="2000">
              <a:latin typeface="Cambria" panose="02040503050406030204" pitchFamily="18" charset="0"/>
              <a:ea typeface="Cambria" panose="02040503050406030204" pitchFamily="18" charset="0"/>
            </a:endParaRPr>
          </a:p>
        </p:txBody>
      </p:sp>
      <p:pic>
        <p:nvPicPr>
          <p:cNvPr id="5" name="Picture 4">
            <a:extLst>
              <a:ext uri="{FF2B5EF4-FFF2-40B4-BE49-F238E27FC236}">
                <a16:creationId xmlns:a16="http://schemas.microsoft.com/office/drawing/2014/main" id="{084EC7F0-F839-3F61-8394-884AED24C9E7}"/>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tretch>
            <a:fillRect/>
          </a:stretch>
        </p:blipFill>
        <p:spPr>
          <a:xfrm>
            <a:off x="1371600" y="3257551"/>
            <a:ext cx="4772025" cy="2990850"/>
          </a:xfrm>
          <a:prstGeom prst="rect">
            <a:avLst/>
          </a:prstGeom>
        </p:spPr>
      </p:pic>
    </p:spTree>
    <p:extLst>
      <p:ext uri="{BB962C8B-B14F-4D97-AF65-F5344CB8AC3E}">
        <p14:creationId xmlns:p14="http://schemas.microsoft.com/office/powerpoint/2010/main" val="13384379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609599"/>
            <a:ext cx="7886700" cy="1325563"/>
          </a:xfrm>
        </p:spPr>
        <p:txBody>
          <a:bodyPr>
            <a:normAutofit/>
          </a:bodyPr>
          <a:lstStyle/>
          <a:p>
            <a:r>
              <a:rPr lang="en-US" sz="2200" i="1">
                <a:latin typeface="Cambria" panose="02040503050406030204" pitchFamily="18" charset="0"/>
                <a:ea typeface="Cambria" panose="02040503050406030204" pitchFamily="18" charset="0"/>
              </a:rPr>
              <a:t>Phần mềm nhúng là gì?</a:t>
            </a:r>
            <a:endParaRPr lang="en-US" sz="2200" i="1" dirty="0">
              <a:latin typeface="Cambria" panose="02040503050406030204" pitchFamily="18" charset="0"/>
              <a:ea typeface="Cambria" panose="02040503050406030204" pitchFamily="18" charset="0"/>
            </a:endParaRPr>
          </a:p>
        </p:txBody>
      </p:sp>
      <p:sp>
        <p:nvSpPr>
          <p:cNvPr id="3" name="object 4">
            <a:extLst>
              <a:ext uri="{FF2B5EF4-FFF2-40B4-BE49-F238E27FC236}">
                <a16:creationId xmlns:a16="http://schemas.microsoft.com/office/drawing/2014/main" id="{C3E5BE08-DBF8-C083-9E0F-42D1F89A82D3}"/>
              </a:ext>
            </a:extLst>
          </p:cNvPr>
          <p:cNvSpPr txBox="1"/>
          <p:nvPr/>
        </p:nvSpPr>
        <p:spPr>
          <a:xfrm>
            <a:off x="1219200" y="418201"/>
            <a:ext cx="4648200" cy="382797"/>
          </a:xfrm>
          <a:prstGeom prst="rect">
            <a:avLst/>
          </a:prstGeom>
        </p:spPr>
        <p:txBody>
          <a:bodyPr vert="horz" wrap="square" lIns="0" tIns="13335" rIns="0" bIns="0" rtlCol="0">
            <a:spAutoFit/>
          </a:bodyPr>
          <a:lstStyle/>
          <a:p>
            <a:pPr marL="12700" algn="ctr">
              <a:lnSpc>
                <a:spcPct val="100000"/>
              </a:lnSpc>
              <a:spcBef>
                <a:spcPts val="105"/>
              </a:spcBef>
            </a:pPr>
            <a:r>
              <a:rPr lang="en-US" sz="2400" b="1">
                <a:latin typeface="Cambria"/>
                <a:cs typeface="Cambria"/>
              </a:rPr>
              <a:t>Đặc điểm của phần mềm nhúng</a:t>
            </a:r>
            <a:endParaRPr sz="2400" b="1">
              <a:latin typeface="Cambria"/>
              <a:cs typeface="Cambria"/>
            </a:endParaRPr>
          </a:p>
        </p:txBody>
      </p:sp>
      <p:sp>
        <p:nvSpPr>
          <p:cNvPr id="8" name="TextBox 7">
            <a:extLst>
              <a:ext uri="{FF2B5EF4-FFF2-40B4-BE49-F238E27FC236}">
                <a16:creationId xmlns:a16="http://schemas.microsoft.com/office/drawing/2014/main" id="{0051664B-793A-E2C7-ED59-69B6E1C2ED01}"/>
              </a:ext>
            </a:extLst>
          </p:cNvPr>
          <p:cNvSpPr txBox="1"/>
          <p:nvPr/>
        </p:nvSpPr>
        <p:spPr>
          <a:xfrm>
            <a:off x="1295400" y="1676400"/>
            <a:ext cx="6847114" cy="1785104"/>
          </a:xfrm>
          <a:prstGeom prst="rect">
            <a:avLst/>
          </a:prstGeom>
          <a:noFill/>
        </p:spPr>
        <p:txBody>
          <a:bodyPr wrap="square">
            <a:spAutoFit/>
          </a:bodyPr>
          <a:lstStyle/>
          <a:p>
            <a:pPr algn="just"/>
            <a:r>
              <a:rPr lang="en-US" sz="2200" b="0" i="0">
                <a:solidFill>
                  <a:srgbClr val="000000"/>
                </a:solidFill>
                <a:effectLst/>
                <a:latin typeface="Cambria" panose="02040503050406030204" pitchFamily="18" charset="0"/>
                <a:ea typeface="Cambria" panose="02040503050406030204" pitchFamily="18" charset="0"/>
              </a:rPr>
              <a:t>Phần </a:t>
            </a:r>
            <a:r>
              <a:rPr lang="vi-VN" sz="2200" b="0" i="0">
                <a:solidFill>
                  <a:srgbClr val="000000"/>
                </a:solidFill>
                <a:effectLst/>
                <a:latin typeface="Cambria" panose="02040503050406030204" pitchFamily="18" charset="0"/>
                <a:ea typeface="Cambria" panose="02040503050406030204" pitchFamily="18" charset="0"/>
              </a:rPr>
              <a:t>mềm nhúng có một số đặc điểm sau nổi bật:</a:t>
            </a:r>
          </a:p>
          <a:p>
            <a:pPr marL="800100" lvl="1" indent="-342900" algn="just">
              <a:buFont typeface="Wingdings" panose="05000000000000000000" pitchFamily="2" charset="2"/>
              <a:buChar char="§"/>
            </a:pPr>
            <a:r>
              <a:rPr lang="vi-VN" sz="2200" b="0" i="0">
                <a:solidFill>
                  <a:srgbClr val="000000"/>
                </a:solidFill>
                <a:effectLst/>
                <a:latin typeface="Cambria" panose="02040503050406030204" pitchFamily="18" charset="0"/>
                <a:ea typeface="Cambria" panose="02040503050406030204" pitchFamily="18" charset="0"/>
              </a:rPr>
              <a:t>Phần mềm nhúng phát triển theo hướng chức năng hóa đặc thù.</a:t>
            </a:r>
          </a:p>
          <a:p>
            <a:pPr marL="800100" lvl="1" indent="-342900" algn="just">
              <a:buFont typeface="Wingdings" panose="05000000000000000000" pitchFamily="2" charset="2"/>
              <a:buChar char="§"/>
            </a:pPr>
            <a:r>
              <a:rPr lang="vi-VN" sz="2200" b="0" i="0">
                <a:solidFill>
                  <a:srgbClr val="000000"/>
                </a:solidFill>
                <a:effectLst/>
                <a:latin typeface="Cambria" panose="02040503050406030204" pitchFamily="18" charset="0"/>
                <a:ea typeface="Cambria" panose="02040503050406030204" pitchFamily="18" charset="0"/>
              </a:rPr>
              <a:t>Hạn chế về tài nguyên bộ nhớ.</a:t>
            </a:r>
          </a:p>
          <a:p>
            <a:pPr marL="800100" lvl="1" indent="-342900" algn="just">
              <a:buFont typeface="Wingdings" panose="05000000000000000000" pitchFamily="2" charset="2"/>
              <a:buChar char="§"/>
            </a:pPr>
            <a:r>
              <a:rPr lang="vi-VN" sz="2200" b="0" i="0">
                <a:solidFill>
                  <a:srgbClr val="000000"/>
                </a:solidFill>
                <a:effectLst/>
                <a:latin typeface="Cambria" panose="02040503050406030204" pitchFamily="18" charset="0"/>
                <a:ea typeface="Cambria" panose="02040503050406030204" pitchFamily="18" charset="0"/>
              </a:rPr>
              <a:t>Yêu cầu thời gian thực</a:t>
            </a:r>
            <a:r>
              <a:rPr lang="en-US" sz="2200" b="0" i="0">
                <a:solidFill>
                  <a:srgbClr val="000000"/>
                </a:solidFill>
                <a:effectLst/>
                <a:latin typeface="Cambria" panose="02040503050406030204" pitchFamily="18" charset="0"/>
                <a:ea typeface="Cambria" panose="02040503050406030204" pitchFamily="18" charset="0"/>
              </a:rPr>
              <a:t> (Real time/đủ nhanh)</a:t>
            </a:r>
            <a:endParaRPr lang="en-US" sz="2200">
              <a:latin typeface="Cambria" panose="02040503050406030204" pitchFamily="18" charset="0"/>
              <a:ea typeface="Cambria" panose="02040503050406030204" pitchFamily="18" charset="0"/>
            </a:endParaRPr>
          </a:p>
        </p:txBody>
      </p:sp>
      <p:pic>
        <p:nvPicPr>
          <p:cNvPr id="4" name="Picture 2" descr="Embedded systems basics | vinothembedded">
            <a:extLst>
              <a:ext uri="{FF2B5EF4-FFF2-40B4-BE49-F238E27FC236}">
                <a16:creationId xmlns:a16="http://schemas.microsoft.com/office/drawing/2014/main" id="{12454BCD-8688-C797-CB14-2E752152AF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7800" y="3581400"/>
            <a:ext cx="4817672" cy="25026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71151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57300" y="1143000"/>
            <a:ext cx="7193348" cy="4351338"/>
          </a:xfrm>
        </p:spPr>
        <p:txBody>
          <a:bodyPr>
            <a:normAutofit/>
          </a:bodyPr>
          <a:lstStyle/>
          <a:p>
            <a:pPr marL="0" indent="0">
              <a:buNone/>
            </a:pPr>
            <a:r>
              <a:rPr lang="en-US" sz="2000">
                <a:latin typeface="Cambria" panose="02040503050406030204" pitchFamily="18" charset="0"/>
                <a:ea typeface="Cambria" panose="02040503050406030204" pitchFamily="18" charset="0"/>
              </a:rPr>
              <a:t>Trong lĩnh vực lập trình nhúng có thể phân ra: OS và None-OS </a:t>
            </a:r>
          </a:p>
          <a:p>
            <a:pPr marL="0" indent="0">
              <a:buNone/>
            </a:pPr>
            <a:endParaRPr lang="en-US" sz="2000">
              <a:latin typeface="Cambria" panose="02040503050406030204" pitchFamily="18" charset="0"/>
              <a:ea typeface="Cambria" panose="02040503050406030204" pitchFamily="18" charset="0"/>
            </a:endParaRPr>
          </a:p>
          <a:p>
            <a:pPr marL="0" indent="0">
              <a:buNone/>
            </a:pPr>
            <a:r>
              <a:rPr lang="en-US" sz="2000">
                <a:latin typeface="Cambria" panose="02040503050406030204" pitchFamily="18" charset="0"/>
                <a:ea typeface="Cambria" panose="02040503050406030204" pitchFamily="18" charset="0"/>
              </a:rPr>
              <a:t>HĐH nhúng (được cài sẵn trên phân vùng nhớ board ban đầu) có vai trò phân phối, cấp phát và giải quyết tranh chấp tài nguyên hệ thống, như:</a:t>
            </a:r>
          </a:p>
          <a:p>
            <a:pPr lvl="1">
              <a:buFont typeface="Wingdings" panose="05000000000000000000" pitchFamily="2" charset="2"/>
              <a:buChar char="§"/>
            </a:pPr>
            <a:r>
              <a:rPr lang="en-US" sz="2000">
                <a:latin typeface="Cambria" panose="02040503050406030204" pitchFamily="18" charset="0"/>
                <a:ea typeface="Cambria" panose="02040503050406030204" pitchFamily="18" charset="0"/>
              </a:rPr>
              <a:t>Thời Sử dụng CPU</a:t>
            </a:r>
          </a:p>
          <a:p>
            <a:pPr lvl="1">
              <a:buFont typeface="Wingdings" panose="05000000000000000000" pitchFamily="2" charset="2"/>
              <a:buChar char="§"/>
            </a:pPr>
            <a:r>
              <a:rPr lang="en-US" sz="2000">
                <a:latin typeface="Cambria" panose="02040503050406030204" pitchFamily="18" charset="0"/>
                <a:ea typeface="Cambria" panose="02040503050406030204" pitchFamily="18" charset="0"/>
              </a:rPr>
              <a:t>Vùng bộ nhớ, vùng lưu trữ tập tin</a:t>
            </a:r>
          </a:p>
          <a:p>
            <a:pPr lvl="1">
              <a:buFont typeface="Wingdings" panose="05000000000000000000" pitchFamily="2" charset="2"/>
              <a:buChar char="§"/>
            </a:pPr>
            <a:r>
              <a:rPr lang="en-US" sz="2000">
                <a:latin typeface="Cambria" panose="02040503050406030204" pitchFamily="18" charset="0"/>
                <a:ea typeface="Cambria" panose="02040503050406030204" pitchFamily="18" charset="0"/>
              </a:rPr>
              <a:t>Ngoại vi</a:t>
            </a:r>
          </a:p>
          <a:p>
            <a:pPr marL="0" indent="0">
              <a:buNone/>
            </a:pPr>
            <a:endParaRPr lang="en-US" sz="2000" i="1">
              <a:latin typeface="Cambria" panose="02040503050406030204" pitchFamily="18" charset="0"/>
              <a:ea typeface="Cambria" panose="02040503050406030204" pitchFamily="18" charset="0"/>
            </a:endParaRPr>
          </a:p>
          <a:p>
            <a:pPr marL="0" indent="0">
              <a:buNone/>
            </a:pPr>
            <a:r>
              <a:rPr lang="en-US" sz="2000" i="1">
                <a:latin typeface="Cambria" panose="02040503050406030204" pitchFamily="18" charset="0"/>
                <a:ea typeface="Cambria" panose="02040503050406030204" pitchFamily="18" charset="0"/>
              </a:rPr>
              <a:t>Một số OS</a:t>
            </a:r>
          </a:p>
        </p:txBody>
      </p:sp>
      <p:sp>
        <p:nvSpPr>
          <p:cNvPr id="4" name="Slide Number Placeholder 3"/>
          <p:cNvSpPr>
            <a:spLocks noGrp="1"/>
          </p:cNvSpPr>
          <p:nvPr>
            <p:ph type="sldNum" sz="quarter" idx="12"/>
          </p:nvPr>
        </p:nvSpPr>
        <p:spPr>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8FFE56A-893B-4A9C-BB26-9B7FC42D8F6C}" type="slidenum">
              <a:rPr lang="en-US" smtClean="0"/>
              <a:pPr/>
              <a:t>12</a:t>
            </a:fld>
            <a:endParaRPr lang="en-US" dirty="0"/>
          </a:p>
        </p:txBody>
      </p:sp>
      <p:pic>
        <p:nvPicPr>
          <p:cNvPr id="8194" name="Picture 2" descr="Embedded Operating Systems | UI OS | Crank Softwar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71800" y="4114800"/>
            <a:ext cx="2971800" cy="1969266"/>
          </a:xfrm>
          <a:prstGeom prst="rect">
            <a:avLst/>
          </a:prstGeom>
          <a:noFill/>
          <a:extLst>
            <a:ext uri="{909E8E84-426E-40DD-AFC4-6F175D3DCCD1}">
              <a14:hiddenFill xmlns:a14="http://schemas.microsoft.com/office/drawing/2010/main">
                <a:solidFill>
                  <a:srgbClr val="FFFFFF"/>
                </a:solidFill>
              </a14:hiddenFill>
            </a:ext>
          </a:extLst>
        </p:spPr>
      </p:pic>
      <p:sp>
        <p:nvSpPr>
          <p:cNvPr id="9" name="object 4">
            <a:extLst>
              <a:ext uri="{FF2B5EF4-FFF2-40B4-BE49-F238E27FC236}">
                <a16:creationId xmlns:a16="http://schemas.microsoft.com/office/drawing/2014/main" id="{E6B8374E-0B04-4486-83B4-F2E391B20E00}"/>
              </a:ext>
            </a:extLst>
          </p:cNvPr>
          <p:cNvSpPr txBox="1"/>
          <p:nvPr/>
        </p:nvSpPr>
        <p:spPr>
          <a:xfrm>
            <a:off x="457200" y="381000"/>
            <a:ext cx="4648200" cy="382797"/>
          </a:xfrm>
          <a:prstGeom prst="rect">
            <a:avLst/>
          </a:prstGeom>
        </p:spPr>
        <p:txBody>
          <a:bodyPr vert="horz" wrap="square" lIns="0" tIns="13335" rIns="0" bIns="0" rtlCol="0">
            <a:spAutoFit/>
          </a:bodyPr>
          <a:lstStyle/>
          <a:p>
            <a:pPr marL="12700" algn="ctr">
              <a:lnSpc>
                <a:spcPct val="100000"/>
              </a:lnSpc>
              <a:spcBef>
                <a:spcPts val="105"/>
              </a:spcBef>
            </a:pPr>
            <a:r>
              <a:rPr lang="en-US" sz="2400" b="1">
                <a:latin typeface="Cambria"/>
                <a:cs typeface="Cambria"/>
              </a:rPr>
              <a:t>Hệ điều hành nhúng</a:t>
            </a:r>
            <a:endParaRPr sz="2400" b="1">
              <a:latin typeface="Cambria"/>
              <a:cs typeface="Cambria"/>
            </a:endParaRPr>
          </a:p>
        </p:txBody>
      </p:sp>
    </p:spTree>
    <p:extLst>
      <p:ext uri="{BB962C8B-B14F-4D97-AF65-F5344CB8AC3E}">
        <p14:creationId xmlns:p14="http://schemas.microsoft.com/office/powerpoint/2010/main" val="20628877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19200" y="1253331"/>
            <a:ext cx="7010400" cy="4351338"/>
          </a:xfrm>
        </p:spPr>
        <p:txBody>
          <a:bodyPr>
            <a:normAutofit/>
          </a:bodyPr>
          <a:lstStyle/>
          <a:p>
            <a:pPr marL="0" indent="0" algn="just">
              <a:buNone/>
            </a:pPr>
            <a:r>
              <a:rPr lang="en-US" sz="2000">
                <a:latin typeface="Cambria" panose="02040503050406030204" pitchFamily="18" charset="0"/>
                <a:ea typeface="Cambria" panose="02040503050406030204" pitchFamily="18" charset="0"/>
              </a:rPr>
              <a:t>Mỗi thành phần phần cứng bên trong HTN, đều có một phần mềm riêng biệt, để giao tiếp và điều khiển trực tiếp, gọi là </a:t>
            </a:r>
            <a:r>
              <a:rPr lang="en-US" sz="2000" b="1">
                <a:latin typeface="Cambria" panose="02040503050406030204" pitchFamily="18" charset="0"/>
                <a:ea typeface="Cambria" panose="02040503050406030204" pitchFamily="18" charset="0"/>
              </a:rPr>
              <a:t>Device Driver </a:t>
            </a:r>
          </a:p>
          <a:p>
            <a:pPr marL="0" indent="0" algn="just">
              <a:buNone/>
            </a:pPr>
            <a:r>
              <a:rPr lang="en-US" sz="2000">
                <a:latin typeface="Cambria" panose="02040503050406030204" pitchFamily="18" charset="0"/>
                <a:ea typeface="Cambria" panose="02040503050406030204" pitchFamily="18" charset="0"/>
              </a:rPr>
              <a:t>Các chương trình lớp trên muốn truy xuất đến phần cứng nào thì phải thông qua Driver của phần cứng đó</a:t>
            </a:r>
          </a:p>
        </p:txBody>
      </p:sp>
      <p:sp>
        <p:nvSpPr>
          <p:cNvPr id="4" name="Slide Number Placeholder 3"/>
          <p:cNvSpPr>
            <a:spLocks noGrp="1"/>
          </p:cNvSpPr>
          <p:nvPr>
            <p:ph type="sldNum" sz="quarter" idx="12"/>
          </p:nvPr>
        </p:nvSpPr>
        <p:spPr>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8FFE56A-893B-4A9C-BB26-9B7FC42D8F6C}" type="slidenum">
              <a:rPr lang="en-US" smtClean="0"/>
              <a:pPr/>
              <a:t>13</a:t>
            </a:fld>
            <a:endParaRPr lang="en-US" dirty="0"/>
          </a:p>
        </p:txBody>
      </p:sp>
      <p:pic>
        <p:nvPicPr>
          <p:cNvPr id="7170" name="Picture 2" descr="How to be an Embedded System Design Engine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3200400"/>
            <a:ext cx="4800600" cy="3036845"/>
          </a:xfrm>
          <a:prstGeom prst="rect">
            <a:avLst/>
          </a:prstGeom>
          <a:noFill/>
          <a:extLst>
            <a:ext uri="{909E8E84-426E-40DD-AFC4-6F175D3DCCD1}">
              <a14:hiddenFill xmlns:a14="http://schemas.microsoft.com/office/drawing/2010/main">
                <a:solidFill>
                  <a:srgbClr val="FFFFFF"/>
                </a:solidFill>
              </a14:hiddenFill>
            </a:ext>
          </a:extLst>
        </p:spPr>
      </p:pic>
      <p:sp>
        <p:nvSpPr>
          <p:cNvPr id="9" name="object 4">
            <a:extLst>
              <a:ext uri="{FF2B5EF4-FFF2-40B4-BE49-F238E27FC236}">
                <a16:creationId xmlns:a16="http://schemas.microsoft.com/office/drawing/2014/main" id="{55FDC7A9-C294-B6E5-EB24-3A148C8FB498}"/>
              </a:ext>
            </a:extLst>
          </p:cNvPr>
          <p:cNvSpPr txBox="1"/>
          <p:nvPr/>
        </p:nvSpPr>
        <p:spPr>
          <a:xfrm>
            <a:off x="457200" y="381000"/>
            <a:ext cx="4648200" cy="382797"/>
          </a:xfrm>
          <a:prstGeom prst="rect">
            <a:avLst/>
          </a:prstGeom>
        </p:spPr>
        <p:txBody>
          <a:bodyPr vert="horz" wrap="square" lIns="0" tIns="13335" rIns="0" bIns="0" rtlCol="0">
            <a:spAutoFit/>
          </a:bodyPr>
          <a:lstStyle/>
          <a:p>
            <a:pPr marL="12700" algn="ctr">
              <a:lnSpc>
                <a:spcPct val="100000"/>
              </a:lnSpc>
              <a:spcBef>
                <a:spcPts val="105"/>
              </a:spcBef>
            </a:pPr>
            <a:r>
              <a:rPr lang="en-US" sz="2400" b="1">
                <a:latin typeface="Cambria"/>
                <a:cs typeface="Cambria"/>
              </a:rPr>
              <a:t>Hệ điều hành nhúng</a:t>
            </a:r>
            <a:endParaRPr sz="2400" b="1">
              <a:latin typeface="Cambria"/>
              <a:cs typeface="Cambria"/>
            </a:endParaRPr>
          </a:p>
        </p:txBody>
      </p:sp>
    </p:spTree>
    <p:extLst>
      <p:ext uri="{BB962C8B-B14F-4D97-AF65-F5344CB8AC3E}">
        <p14:creationId xmlns:p14="http://schemas.microsoft.com/office/powerpoint/2010/main" val="42113635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8FFE56A-893B-4A9C-BB26-9B7FC42D8F6C}" type="slidenum">
              <a:rPr lang="en-US" smtClean="0"/>
              <a:pPr/>
              <a:t>14</a:t>
            </a:fld>
            <a:endParaRPr lang="en-US" dirty="0"/>
          </a:p>
        </p:txBody>
      </p:sp>
      <p:sp>
        <p:nvSpPr>
          <p:cNvPr id="6" name="TextBox 5"/>
          <p:cNvSpPr txBox="1"/>
          <p:nvPr/>
        </p:nvSpPr>
        <p:spPr>
          <a:xfrm>
            <a:off x="2845559" y="5621357"/>
            <a:ext cx="184731" cy="300082"/>
          </a:xfrm>
          <a:prstGeom prst="rect">
            <a:avLst/>
          </a:prstGeom>
          <a:noFill/>
        </p:spPr>
        <p:txBody>
          <a:bodyPr wrap="none" rtlCol="0">
            <a:spAutoFit/>
          </a:bodyPr>
          <a:lstStyle/>
          <a:p>
            <a:endParaRPr lang="en-US" sz="1350"/>
          </a:p>
        </p:txBody>
      </p:sp>
      <p:sp>
        <p:nvSpPr>
          <p:cNvPr id="14" name="object 4">
            <a:extLst>
              <a:ext uri="{FF2B5EF4-FFF2-40B4-BE49-F238E27FC236}">
                <a16:creationId xmlns:a16="http://schemas.microsoft.com/office/drawing/2014/main" id="{D959862C-6D85-AD2A-60BB-7946EE58E66B}"/>
              </a:ext>
            </a:extLst>
          </p:cNvPr>
          <p:cNvSpPr txBox="1"/>
          <p:nvPr/>
        </p:nvSpPr>
        <p:spPr>
          <a:xfrm>
            <a:off x="457200" y="381000"/>
            <a:ext cx="6781800" cy="382797"/>
          </a:xfrm>
          <a:prstGeom prst="rect">
            <a:avLst/>
          </a:prstGeom>
        </p:spPr>
        <p:txBody>
          <a:bodyPr vert="horz" wrap="square" lIns="0" tIns="13335" rIns="0" bIns="0" rtlCol="0">
            <a:spAutoFit/>
          </a:bodyPr>
          <a:lstStyle/>
          <a:p>
            <a:pPr marL="12700" algn="ctr">
              <a:lnSpc>
                <a:spcPct val="100000"/>
              </a:lnSpc>
              <a:spcBef>
                <a:spcPts val="105"/>
              </a:spcBef>
            </a:pPr>
            <a:r>
              <a:rPr lang="en-US" sz="2400" b="1">
                <a:latin typeface="Cambria"/>
                <a:cs typeface="Cambria"/>
              </a:rPr>
              <a:t>Một số thuật ngữ trong lĩnh vực nhúng</a:t>
            </a:r>
            <a:endParaRPr sz="2400" b="1">
              <a:latin typeface="Cambria"/>
              <a:cs typeface="Cambria"/>
            </a:endParaRPr>
          </a:p>
        </p:txBody>
      </p:sp>
      <p:sp>
        <p:nvSpPr>
          <p:cNvPr id="11" name="TextBox 10">
            <a:extLst>
              <a:ext uri="{FF2B5EF4-FFF2-40B4-BE49-F238E27FC236}">
                <a16:creationId xmlns:a16="http://schemas.microsoft.com/office/drawing/2014/main" id="{2B65B74B-1B15-FC1D-A34B-273223CB8EF6}"/>
              </a:ext>
            </a:extLst>
          </p:cNvPr>
          <p:cNvSpPr txBox="1"/>
          <p:nvPr/>
        </p:nvSpPr>
        <p:spPr>
          <a:xfrm>
            <a:off x="1066800" y="1121688"/>
            <a:ext cx="7219950" cy="4801314"/>
          </a:xfrm>
          <a:prstGeom prst="rect">
            <a:avLst/>
          </a:prstGeom>
          <a:noFill/>
        </p:spPr>
        <p:txBody>
          <a:bodyPr wrap="square">
            <a:spAutoFit/>
          </a:bodyPr>
          <a:lstStyle/>
          <a:p>
            <a:pPr algn="l"/>
            <a:r>
              <a:rPr lang="en-US" b="1" i="0">
                <a:solidFill>
                  <a:srgbClr val="374151"/>
                </a:solidFill>
                <a:effectLst/>
                <a:latin typeface="Söhne"/>
              </a:rPr>
              <a:t>Embedded System:</a:t>
            </a:r>
            <a:r>
              <a:rPr lang="en-US">
                <a:solidFill>
                  <a:srgbClr val="374151"/>
                </a:solidFill>
                <a:latin typeface="Söhne"/>
              </a:rPr>
              <a:t>  </a:t>
            </a:r>
            <a:r>
              <a:rPr lang="en-US" b="0" i="0">
                <a:solidFill>
                  <a:srgbClr val="374151"/>
                </a:solidFill>
                <a:effectLst/>
                <a:latin typeface="Söhne"/>
              </a:rPr>
              <a:t>A computer system dedicated to performing specific functions within a larger system.</a:t>
            </a:r>
          </a:p>
          <a:p>
            <a:pPr algn="l">
              <a:buFont typeface="+mj-lt"/>
              <a:buAutoNum type="arabicPeriod"/>
            </a:pPr>
            <a:endParaRPr lang="en-US" b="0" i="0">
              <a:solidFill>
                <a:srgbClr val="374151"/>
              </a:solidFill>
              <a:effectLst/>
              <a:latin typeface="Söhne"/>
            </a:endParaRPr>
          </a:p>
          <a:p>
            <a:pPr algn="l"/>
            <a:r>
              <a:rPr lang="en-US" b="1" i="0">
                <a:solidFill>
                  <a:srgbClr val="374151"/>
                </a:solidFill>
                <a:effectLst/>
                <a:latin typeface="Söhne"/>
              </a:rPr>
              <a:t>Microcontroller: </a:t>
            </a:r>
            <a:r>
              <a:rPr lang="en-US" b="0" i="0">
                <a:solidFill>
                  <a:srgbClr val="374151"/>
                </a:solidFill>
                <a:effectLst/>
                <a:latin typeface="Söhne"/>
              </a:rPr>
              <a:t>A compact integrated circuit that contains a processor core, memory, and programmable input/output peripherals. It is often used in embedded systems.</a:t>
            </a:r>
          </a:p>
          <a:p>
            <a:pPr algn="l">
              <a:buFont typeface="+mj-lt"/>
              <a:buAutoNum type="arabicPeriod"/>
            </a:pPr>
            <a:endParaRPr lang="en-US" b="0" i="0">
              <a:solidFill>
                <a:srgbClr val="374151"/>
              </a:solidFill>
              <a:effectLst/>
              <a:latin typeface="Söhne"/>
            </a:endParaRPr>
          </a:p>
          <a:p>
            <a:pPr algn="l"/>
            <a:r>
              <a:rPr lang="en-US" b="1" i="0">
                <a:solidFill>
                  <a:srgbClr val="374151"/>
                </a:solidFill>
                <a:effectLst/>
                <a:latin typeface="Söhne"/>
              </a:rPr>
              <a:t>Microprocessor:</a:t>
            </a:r>
            <a:r>
              <a:rPr lang="en-US">
                <a:solidFill>
                  <a:srgbClr val="374151"/>
                </a:solidFill>
                <a:latin typeface="Söhne"/>
              </a:rPr>
              <a:t> T</a:t>
            </a:r>
            <a:r>
              <a:rPr lang="en-US" b="0" i="0">
                <a:solidFill>
                  <a:srgbClr val="374151"/>
                </a:solidFill>
                <a:effectLst/>
                <a:latin typeface="Söhne"/>
              </a:rPr>
              <a:t>he central processing unit (CPU) of a computer or embedded system. Microprocessors are the "brains" of the system.</a:t>
            </a:r>
          </a:p>
          <a:p>
            <a:pPr algn="l">
              <a:buFont typeface="+mj-lt"/>
              <a:buAutoNum type="arabicPeriod"/>
            </a:pPr>
            <a:endParaRPr lang="en-US" b="0" i="0">
              <a:solidFill>
                <a:srgbClr val="374151"/>
              </a:solidFill>
              <a:effectLst/>
              <a:latin typeface="Söhne"/>
            </a:endParaRPr>
          </a:p>
          <a:p>
            <a:pPr algn="l"/>
            <a:r>
              <a:rPr lang="en-US" b="1" i="0">
                <a:solidFill>
                  <a:srgbClr val="374151"/>
                </a:solidFill>
                <a:effectLst/>
                <a:latin typeface="Söhne"/>
              </a:rPr>
              <a:t>Peripherals: </a:t>
            </a:r>
            <a:r>
              <a:rPr lang="en-US" b="0" i="0">
                <a:solidFill>
                  <a:srgbClr val="374151"/>
                </a:solidFill>
                <a:effectLst/>
                <a:latin typeface="Söhne"/>
              </a:rPr>
              <a:t>Input/output devices or components connected to the microcontroller or microprocessor, such as sensors, actuators, displays, etc.</a:t>
            </a:r>
          </a:p>
          <a:p>
            <a:pPr algn="l">
              <a:buFont typeface="+mj-lt"/>
              <a:buAutoNum type="arabicPeriod"/>
            </a:pPr>
            <a:endParaRPr lang="en-US" b="0" i="0">
              <a:solidFill>
                <a:srgbClr val="374151"/>
              </a:solidFill>
              <a:effectLst/>
              <a:latin typeface="Söhne"/>
            </a:endParaRPr>
          </a:p>
          <a:p>
            <a:pPr algn="l"/>
            <a:r>
              <a:rPr lang="en-US" b="1" i="0">
                <a:solidFill>
                  <a:srgbClr val="374151"/>
                </a:solidFill>
                <a:effectLst/>
                <a:latin typeface="Söhne"/>
              </a:rPr>
              <a:t>RTOS (Real-Time Operating System): </a:t>
            </a:r>
            <a:r>
              <a:rPr lang="en-US" b="0" i="0">
                <a:solidFill>
                  <a:srgbClr val="374151"/>
                </a:solidFill>
                <a:effectLst/>
                <a:latin typeface="Söhne"/>
              </a:rPr>
              <a:t>An operating system specifically designed to meet the requirements of real-time systems, ensuring timely and deterministic responses.</a:t>
            </a:r>
          </a:p>
          <a:p>
            <a:pPr algn="l"/>
            <a:endParaRPr lang="en-US" b="0" i="0">
              <a:solidFill>
                <a:srgbClr val="374151"/>
              </a:solidFill>
              <a:effectLst/>
              <a:latin typeface="Söhne"/>
            </a:endParaRPr>
          </a:p>
        </p:txBody>
      </p:sp>
    </p:spTree>
    <p:extLst>
      <p:ext uri="{BB962C8B-B14F-4D97-AF65-F5344CB8AC3E}">
        <p14:creationId xmlns:p14="http://schemas.microsoft.com/office/powerpoint/2010/main" val="31445043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8FFE56A-893B-4A9C-BB26-9B7FC42D8F6C}" type="slidenum">
              <a:rPr lang="en-US" smtClean="0"/>
              <a:pPr/>
              <a:t>15</a:t>
            </a:fld>
            <a:endParaRPr lang="en-US" dirty="0"/>
          </a:p>
        </p:txBody>
      </p:sp>
      <p:sp>
        <p:nvSpPr>
          <p:cNvPr id="6" name="TextBox 5"/>
          <p:cNvSpPr txBox="1"/>
          <p:nvPr/>
        </p:nvSpPr>
        <p:spPr>
          <a:xfrm>
            <a:off x="2845559" y="5621357"/>
            <a:ext cx="184731" cy="300082"/>
          </a:xfrm>
          <a:prstGeom prst="rect">
            <a:avLst/>
          </a:prstGeom>
          <a:noFill/>
        </p:spPr>
        <p:txBody>
          <a:bodyPr wrap="none" rtlCol="0">
            <a:spAutoFit/>
          </a:bodyPr>
          <a:lstStyle/>
          <a:p>
            <a:endParaRPr lang="en-US" sz="1350"/>
          </a:p>
        </p:txBody>
      </p:sp>
      <p:sp>
        <p:nvSpPr>
          <p:cNvPr id="14" name="object 4">
            <a:extLst>
              <a:ext uri="{FF2B5EF4-FFF2-40B4-BE49-F238E27FC236}">
                <a16:creationId xmlns:a16="http://schemas.microsoft.com/office/drawing/2014/main" id="{D959862C-6D85-AD2A-60BB-7946EE58E66B}"/>
              </a:ext>
            </a:extLst>
          </p:cNvPr>
          <p:cNvSpPr txBox="1"/>
          <p:nvPr/>
        </p:nvSpPr>
        <p:spPr>
          <a:xfrm>
            <a:off x="457200" y="381000"/>
            <a:ext cx="6781800" cy="382797"/>
          </a:xfrm>
          <a:prstGeom prst="rect">
            <a:avLst/>
          </a:prstGeom>
        </p:spPr>
        <p:txBody>
          <a:bodyPr vert="horz" wrap="square" lIns="0" tIns="13335" rIns="0" bIns="0" rtlCol="0">
            <a:spAutoFit/>
          </a:bodyPr>
          <a:lstStyle/>
          <a:p>
            <a:pPr marL="12700" algn="ctr">
              <a:lnSpc>
                <a:spcPct val="100000"/>
              </a:lnSpc>
              <a:spcBef>
                <a:spcPts val="105"/>
              </a:spcBef>
            </a:pPr>
            <a:r>
              <a:rPr lang="en-US" sz="2400" b="1">
                <a:latin typeface="Cambria"/>
                <a:cs typeface="Cambria"/>
              </a:rPr>
              <a:t>Một số thuật ngữ trong lĩnh vực nhúng</a:t>
            </a:r>
            <a:endParaRPr sz="2400" b="1">
              <a:latin typeface="Cambria"/>
              <a:cs typeface="Cambria"/>
            </a:endParaRPr>
          </a:p>
        </p:txBody>
      </p:sp>
      <p:sp>
        <p:nvSpPr>
          <p:cNvPr id="11" name="TextBox 10">
            <a:extLst>
              <a:ext uri="{FF2B5EF4-FFF2-40B4-BE49-F238E27FC236}">
                <a16:creationId xmlns:a16="http://schemas.microsoft.com/office/drawing/2014/main" id="{2B65B74B-1B15-FC1D-A34B-273223CB8EF6}"/>
              </a:ext>
            </a:extLst>
          </p:cNvPr>
          <p:cNvSpPr txBox="1"/>
          <p:nvPr/>
        </p:nvSpPr>
        <p:spPr>
          <a:xfrm>
            <a:off x="1066800" y="1143000"/>
            <a:ext cx="7315200" cy="5078313"/>
          </a:xfrm>
          <a:prstGeom prst="rect">
            <a:avLst/>
          </a:prstGeom>
          <a:noFill/>
        </p:spPr>
        <p:txBody>
          <a:bodyPr wrap="square">
            <a:spAutoFit/>
          </a:bodyPr>
          <a:lstStyle/>
          <a:p>
            <a:pPr algn="l"/>
            <a:r>
              <a:rPr lang="en-US" b="1" i="0">
                <a:solidFill>
                  <a:srgbClr val="374151"/>
                </a:solidFill>
                <a:effectLst/>
                <a:latin typeface="Söhne"/>
              </a:rPr>
              <a:t>Firmware: </a:t>
            </a:r>
            <a:r>
              <a:rPr lang="en-US" b="0" i="0">
                <a:solidFill>
                  <a:srgbClr val="374151"/>
                </a:solidFill>
                <a:effectLst/>
                <a:latin typeface="Söhne"/>
              </a:rPr>
              <a:t>Software that is stored in non-volatile memory and is responsible for controlling the embedded system's hardware.</a:t>
            </a:r>
          </a:p>
          <a:p>
            <a:pPr algn="l"/>
            <a:endParaRPr lang="en-US" b="0" i="0">
              <a:solidFill>
                <a:srgbClr val="374151"/>
              </a:solidFill>
              <a:effectLst/>
              <a:latin typeface="Söhne"/>
            </a:endParaRPr>
          </a:p>
          <a:p>
            <a:pPr algn="l"/>
            <a:r>
              <a:rPr lang="en-US" b="1" i="0">
                <a:solidFill>
                  <a:srgbClr val="374151"/>
                </a:solidFill>
                <a:effectLst/>
                <a:latin typeface="Söhne"/>
              </a:rPr>
              <a:t>Bootloader: </a:t>
            </a:r>
            <a:r>
              <a:rPr lang="en-US" b="0" i="0">
                <a:solidFill>
                  <a:srgbClr val="374151"/>
                </a:solidFill>
                <a:effectLst/>
                <a:latin typeface="Söhne"/>
              </a:rPr>
              <a:t>A program that loads the operating system or firmware into the microcontroller's memory during the system's startup.</a:t>
            </a:r>
          </a:p>
          <a:p>
            <a:pPr algn="l"/>
            <a:endParaRPr lang="en-US" b="0" i="0">
              <a:solidFill>
                <a:srgbClr val="374151"/>
              </a:solidFill>
              <a:effectLst/>
              <a:latin typeface="Söhne"/>
            </a:endParaRPr>
          </a:p>
          <a:p>
            <a:pPr algn="l"/>
            <a:r>
              <a:rPr lang="en-US" b="1" i="0">
                <a:solidFill>
                  <a:srgbClr val="374151"/>
                </a:solidFill>
                <a:effectLst/>
                <a:latin typeface="Söhne"/>
              </a:rPr>
              <a:t>Interrupt: </a:t>
            </a:r>
            <a:r>
              <a:rPr lang="en-US" b="0" i="0">
                <a:solidFill>
                  <a:srgbClr val="374151"/>
                </a:solidFill>
                <a:effectLst/>
                <a:latin typeface="Söhne"/>
              </a:rPr>
              <a:t>A mechanism that allows a peripheral or external event to temporarily pause the normal execution of a program to handle a specific task.</a:t>
            </a:r>
          </a:p>
          <a:p>
            <a:pPr algn="l"/>
            <a:endParaRPr lang="en-US" b="0" i="0">
              <a:solidFill>
                <a:srgbClr val="374151"/>
              </a:solidFill>
              <a:effectLst/>
              <a:latin typeface="Söhne"/>
            </a:endParaRPr>
          </a:p>
          <a:p>
            <a:pPr algn="l"/>
            <a:r>
              <a:rPr lang="en-US" b="1" i="0">
                <a:solidFill>
                  <a:srgbClr val="374151"/>
                </a:solidFill>
                <a:effectLst/>
                <a:latin typeface="Söhne"/>
              </a:rPr>
              <a:t>Peripheral Interface: </a:t>
            </a:r>
            <a:r>
              <a:rPr lang="en-US" b="0" i="0">
                <a:solidFill>
                  <a:srgbClr val="374151"/>
                </a:solidFill>
                <a:effectLst/>
                <a:latin typeface="Söhne"/>
              </a:rPr>
              <a:t>Communication protocols used to connect microcontrollers to external devices, such as SPI (Serial Peripheral Interface), I2C (Inter-Integrated Circuit), and UART (Universal Asynchronous Receiver-Transmitter).</a:t>
            </a:r>
          </a:p>
          <a:p>
            <a:pPr algn="l"/>
            <a:endParaRPr lang="en-US" b="0" i="0">
              <a:solidFill>
                <a:srgbClr val="374151"/>
              </a:solidFill>
              <a:effectLst/>
              <a:latin typeface="Söhne"/>
            </a:endParaRPr>
          </a:p>
          <a:p>
            <a:pPr algn="l"/>
            <a:r>
              <a:rPr lang="en-US" b="1" i="0">
                <a:solidFill>
                  <a:srgbClr val="374151"/>
                </a:solidFill>
                <a:effectLst/>
                <a:latin typeface="Söhne"/>
              </a:rPr>
              <a:t>ADC/DAC (Analog-to-Digital Converter/Digital-to-Analog Converter):</a:t>
            </a:r>
            <a:r>
              <a:rPr lang="en-US" b="0" i="0">
                <a:solidFill>
                  <a:srgbClr val="374151"/>
                </a:solidFill>
                <a:effectLst/>
                <a:latin typeface="Söhne"/>
              </a:rPr>
              <a:t>Components that convert analog signals to digital signals (ADC) or vice versa (DAC).</a:t>
            </a:r>
          </a:p>
        </p:txBody>
      </p:sp>
    </p:spTree>
    <p:extLst>
      <p:ext uri="{BB962C8B-B14F-4D97-AF65-F5344CB8AC3E}">
        <p14:creationId xmlns:p14="http://schemas.microsoft.com/office/powerpoint/2010/main" val="30441967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Date Placeholder 8">
            <a:extLst>
              <a:ext uri="{FF2B5EF4-FFF2-40B4-BE49-F238E27FC236}">
                <a16:creationId xmlns:a16="http://schemas.microsoft.com/office/drawing/2014/main" id="{CE2F34CC-648F-4855-A95D-BE68B353D8C3}"/>
              </a:ext>
            </a:extLst>
          </p:cNvPr>
          <p:cNvSpPr>
            <a:spLocks noGrp="1"/>
          </p:cNvSpPr>
          <p:nvPr>
            <p:ph type="dt" sz="half" idx="10"/>
          </p:nvPr>
        </p:nvSpPr>
        <p:spPr>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BFB3CAD-3658-48F7-A7C2-6CEF45B9FC71}" type="datetime1">
              <a:rPr lang="en-US" smtClean="0"/>
              <a:pPr/>
              <a:t>12/5/2023</a:t>
            </a:fld>
            <a:endParaRPr lang="en-US" dirty="0"/>
          </a:p>
        </p:txBody>
      </p:sp>
      <p:sp>
        <p:nvSpPr>
          <p:cNvPr id="4" name="Slide Number Placeholder 3"/>
          <p:cNvSpPr>
            <a:spLocks noGrp="1"/>
          </p:cNvSpPr>
          <p:nvPr>
            <p:ph type="sldNum" sz="quarter" idx="12"/>
          </p:nvPr>
        </p:nvSpPr>
        <p:spPr>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8FFE56A-893B-4A9C-BB26-9B7FC42D8F6C}" type="slidenum">
              <a:rPr lang="en-US" smtClean="0"/>
              <a:pPr/>
              <a:t>16</a:t>
            </a:fld>
            <a:endParaRPr lang="en-US" dirty="0"/>
          </a:p>
        </p:txBody>
      </p:sp>
      <p:sp>
        <p:nvSpPr>
          <p:cNvPr id="6" name="TextBox 5"/>
          <p:cNvSpPr txBox="1"/>
          <p:nvPr/>
        </p:nvSpPr>
        <p:spPr>
          <a:xfrm>
            <a:off x="2845559" y="5621357"/>
            <a:ext cx="184731" cy="300082"/>
          </a:xfrm>
          <a:prstGeom prst="rect">
            <a:avLst/>
          </a:prstGeom>
          <a:noFill/>
        </p:spPr>
        <p:txBody>
          <a:bodyPr wrap="none" rtlCol="0">
            <a:spAutoFit/>
          </a:bodyPr>
          <a:lstStyle/>
          <a:p>
            <a:endParaRPr lang="en-US" sz="1350"/>
          </a:p>
        </p:txBody>
      </p:sp>
      <p:sp>
        <p:nvSpPr>
          <p:cNvPr id="14" name="object 4">
            <a:extLst>
              <a:ext uri="{FF2B5EF4-FFF2-40B4-BE49-F238E27FC236}">
                <a16:creationId xmlns:a16="http://schemas.microsoft.com/office/drawing/2014/main" id="{D959862C-6D85-AD2A-60BB-7946EE58E66B}"/>
              </a:ext>
            </a:extLst>
          </p:cNvPr>
          <p:cNvSpPr txBox="1"/>
          <p:nvPr/>
        </p:nvSpPr>
        <p:spPr>
          <a:xfrm>
            <a:off x="457200" y="381000"/>
            <a:ext cx="6781800" cy="382797"/>
          </a:xfrm>
          <a:prstGeom prst="rect">
            <a:avLst/>
          </a:prstGeom>
        </p:spPr>
        <p:txBody>
          <a:bodyPr vert="horz" wrap="square" lIns="0" tIns="13335" rIns="0" bIns="0" rtlCol="0">
            <a:spAutoFit/>
          </a:bodyPr>
          <a:lstStyle/>
          <a:p>
            <a:pPr marL="12700" algn="ctr">
              <a:lnSpc>
                <a:spcPct val="100000"/>
              </a:lnSpc>
              <a:spcBef>
                <a:spcPts val="105"/>
              </a:spcBef>
            </a:pPr>
            <a:r>
              <a:rPr lang="en-US" sz="2400" b="1">
                <a:latin typeface="Cambria"/>
                <a:cs typeface="Cambria"/>
              </a:rPr>
              <a:t>Một số thuật ngữ trong lĩnh vực nhúng</a:t>
            </a:r>
            <a:endParaRPr sz="2400" b="1">
              <a:latin typeface="Cambria"/>
              <a:cs typeface="Cambria"/>
            </a:endParaRPr>
          </a:p>
        </p:txBody>
      </p:sp>
      <p:sp>
        <p:nvSpPr>
          <p:cNvPr id="11" name="TextBox 10">
            <a:extLst>
              <a:ext uri="{FF2B5EF4-FFF2-40B4-BE49-F238E27FC236}">
                <a16:creationId xmlns:a16="http://schemas.microsoft.com/office/drawing/2014/main" id="{2B65B74B-1B15-FC1D-A34B-273223CB8EF6}"/>
              </a:ext>
            </a:extLst>
          </p:cNvPr>
          <p:cNvSpPr txBox="1"/>
          <p:nvPr/>
        </p:nvSpPr>
        <p:spPr>
          <a:xfrm>
            <a:off x="1066800" y="1305341"/>
            <a:ext cx="6553200" cy="3416320"/>
          </a:xfrm>
          <a:prstGeom prst="rect">
            <a:avLst/>
          </a:prstGeom>
          <a:noFill/>
        </p:spPr>
        <p:txBody>
          <a:bodyPr wrap="square">
            <a:spAutoFit/>
          </a:bodyPr>
          <a:lstStyle/>
          <a:p>
            <a:pPr algn="l"/>
            <a:r>
              <a:rPr lang="en-US" b="1" i="0">
                <a:solidFill>
                  <a:srgbClr val="374151"/>
                </a:solidFill>
                <a:effectLst/>
                <a:latin typeface="Söhne"/>
              </a:rPr>
              <a:t>GPIO (General Purpose Input/Output):</a:t>
            </a:r>
            <a:r>
              <a:rPr lang="en-US">
                <a:solidFill>
                  <a:srgbClr val="374151"/>
                </a:solidFill>
                <a:latin typeface="Söhne"/>
              </a:rPr>
              <a:t> </a:t>
            </a:r>
            <a:r>
              <a:rPr lang="en-US" b="0" i="0">
                <a:solidFill>
                  <a:srgbClr val="374151"/>
                </a:solidFill>
                <a:effectLst/>
                <a:latin typeface="Söhne"/>
              </a:rPr>
              <a:t>Pins on a microcontroller that can be configured as either input or output and are used for interfacing with external devices.</a:t>
            </a:r>
          </a:p>
          <a:p>
            <a:pPr algn="l"/>
            <a:endParaRPr lang="en-US" b="0" i="0">
              <a:solidFill>
                <a:srgbClr val="374151"/>
              </a:solidFill>
              <a:effectLst/>
              <a:latin typeface="Söhne"/>
            </a:endParaRPr>
          </a:p>
          <a:p>
            <a:pPr algn="l"/>
            <a:r>
              <a:rPr lang="en-US" b="1" i="0">
                <a:solidFill>
                  <a:srgbClr val="374151"/>
                </a:solidFill>
                <a:effectLst/>
                <a:latin typeface="Söhne"/>
              </a:rPr>
              <a:t>Bus: </a:t>
            </a:r>
            <a:r>
              <a:rPr lang="en-US" b="0" i="0">
                <a:solidFill>
                  <a:srgbClr val="374151"/>
                </a:solidFill>
                <a:effectLst/>
                <a:latin typeface="Söhne"/>
              </a:rPr>
              <a:t>A communication system that transfers data between components of a computer or embedded system.</a:t>
            </a:r>
          </a:p>
          <a:p>
            <a:pPr algn="l"/>
            <a:endParaRPr lang="en-US" b="0" i="0">
              <a:solidFill>
                <a:srgbClr val="374151"/>
              </a:solidFill>
              <a:effectLst/>
              <a:latin typeface="Söhne"/>
            </a:endParaRPr>
          </a:p>
          <a:p>
            <a:pPr algn="l"/>
            <a:r>
              <a:rPr lang="en-US" b="1" i="0">
                <a:solidFill>
                  <a:srgbClr val="374151"/>
                </a:solidFill>
                <a:effectLst/>
                <a:latin typeface="Söhne"/>
              </a:rPr>
              <a:t>Clock Cycle: </a:t>
            </a:r>
            <a:r>
              <a:rPr lang="en-US" b="0" i="0">
                <a:solidFill>
                  <a:srgbClr val="374151"/>
                </a:solidFill>
                <a:effectLst/>
                <a:latin typeface="Söhne"/>
              </a:rPr>
              <a:t>The basic unit of time used to measure the execution speed of a microprocessor. It is often expressed in Hertz (cycles per second).</a:t>
            </a:r>
          </a:p>
          <a:p>
            <a:pPr algn="l"/>
            <a:endParaRPr lang="en-US" b="0" i="0">
              <a:solidFill>
                <a:srgbClr val="374151"/>
              </a:solidFill>
              <a:effectLst/>
              <a:latin typeface="Söhne"/>
            </a:endParaRPr>
          </a:p>
          <a:p>
            <a:pPr algn="l"/>
            <a:r>
              <a:rPr lang="en-US" b="1" i="0">
                <a:solidFill>
                  <a:srgbClr val="374151"/>
                </a:solidFill>
                <a:effectLst/>
                <a:latin typeface="Söhne"/>
              </a:rPr>
              <a:t>Board/KIT:</a:t>
            </a:r>
            <a:r>
              <a:rPr lang="en-US">
                <a:solidFill>
                  <a:srgbClr val="374151"/>
                </a:solidFill>
                <a:latin typeface="Söhne"/>
              </a:rPr>
              <a:t> </a:t>
            </a:r>
            <a:r>
              <a:rPr lang="en-US" b="0" i="0">
                <a:solidFill>
                  <a:srgbClr val="374151"/>
                </a:solidFill>
                <a:effectLst/>
                <a:latin typeface="Söhne"/>
              </a:rPr>
              <a:t>….?</a:t>
            </a:r>
          </a:p>
        </p:txBody>
      </p:sp>
    </p:spTree>
    <p:extLst>
      <p:ext uri="{BB962C8B-B14F-4D97-AF65-F5344CB8AC3E}">
        <p14:creationId xmlns:p14="http://schemas.microsoft.com/office/powerpoint/2010/main" val="23869471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8FFE56A-893B-4A9C-BB26-9B7FC42D8F6C}" type="slidenum">
              <a:rPr lang="en-US" smtClean="0">
                <a:latin typeface="Cambria" panose="02040503050406030204" pitchFamily="18" charset="0"/>
              </a:rPr>
              <a:pPr/>
              <a:t>17</a:t>
            </a:fld>
            <a:endParaRPr lang="en-US" dirty="0">
              <a:latin typeface="Cambria" panose="02040503050406030204" pitchFamily="18" charset="0"/>
            </a:endParaRPr>
          </a:p>
        </p:txBody>
      </p:sp>
      <p:sp>
        <p:nvSpPr>
          <p:cNvPr id="6" name="TextBox 5">
            <a:extLst>
              <a:ext uri="{FF2B5EF4-FFF2-40B4-BE49-F238E27FC236}">
                <a16:creationId xmlns:a16="http://schemas.microsoft.com/office/drawing/2014/main" id="{F2999DF0-CBFE-41C8-831E-03B195A004EC}"/>
              </a:ext>
            </a:extLst>
          </p:cNvPr>
          <p:cNvSpPr txBox="1"/>
          <p:nvPr/>
        </p:nvSpPr>
        <p:spPr>
          <a:xfrm>
            <a:off x="5196253" y="4897956"/>
            <a:ext cx="358727" cy="300082"/>
          </a:xfrm>
          <a:prstGeom prst="rect">
            <a:avLst/>
          </a:prstGeom>
          <a:solidFill>
            <a:schemeClr val="bg1"/>
          </a:solidFill>
        </p:spPr>
        <p:txBody>
          <a:bodyPr wrap="square" rtlCol="0">
            <a:spAutoFit/>
          </a:bodyPr>
          <a:lstStyle/>
          <a:p>
            <a:endParaRPr lang="vi-VN" sz="1350">
              <a:latin typeface="Cambria" panose="02040503050406030204" pitchFamily="18" charset="0"/>
            </a:endParaRPr>
          </a:p>
        </p:txBody>
      </p:sp>
      <p:sp>
        <p:nvSpPr>
          <p:cNvPr id="5" name="TextBox 4">
            <a:extLst>
              <a:ext uri="{FF2B5EF4-FFF2-40B4-BE49-F238E27FC236}">
                <a16:creationId xmlns:a16="http://schemas.microsoft.com/office/drawing/2014/main" id="{3D9EFC84-E5EE-440B-211E-C60CE7AA2BBB}"/>
              </a:ext>
            </a:extLst>
          </p:cNvPr>
          <p:cNvSpPr txBox="1"/>
          <p:nvPr/>
        </p:nvSpPr>
        <p:spPr>
          <a:xfrm>
            <a:off x="1143000" y="374303"/>
            <a:ext cx="7315200" cy="2780248"/>
          </a:xfrm>
          <a:prstGeom prst="rect">
            <a:avLst/>
          </a:prstGeom>
          <a:noFill/>
        </p:spPr>
        <p:txBody>
          <a:bodyPr wrap="square">
            <a:spAutoFit/>
          </a:bodyPr>
          <a:lstStyle/>
          <a:p>
            <a:pPr marL="12065" lvl="1">
              <a:lnSpc>
                <a:spcPct val="100000"/>
              </a:lnSpc>
              <a:spcBef>
                <a:spcPts val="819"/>
              </a:spcBef>
              <a:tabLst>
                <a:tab pos="674370" algn="l"/>
              </a:tabLst>
            </a:pPr>
            <a:r>
              <a:rPr lang="en-US" sz="2400" b="1">
                <a:solidFill>
                  <a:srgbClr val="000066"/>
                </a:solidFill>
                <a:latin typeface="Cambria"/>
                <a:cs typeface="Cambria"/>
              </a:rPr>
              <a:t>Câu hỏi bài tập:</a:t>
            </a:r>
          </a:p>
          <a:p>
            <a:pPr marL="12065" lvl="1">
              <a:lnSpc>
                <a:spcPct val="100000"/>
              </a:lnSpc>
              <a:spcBef>
                <a:spcPts val="819"/>
              </a:spcBef>
              <a:tabLst>
                <a:tab pos="674370" algn="l"/>
              </a:tabLst>
            </a:pPr>
            <a:endParaRPr lang="en-US" sz="2400" b="1">
              <a:solidFill>
                <a:srgbClr val="000066"/>
              </a:solidFill>
              <a:latin typeface="Cambria"/>
              <a:cs typeface="Cambria"/>
            </a:endParaRPr>
          </a:p>
          <a:p>
            <a:pPr marL="12065" lvl="1" algn="just">
              <a:lnSpc>
                <a:spcPct val="100000"/>
              </a:lnSpc>
              <a:spcBef>
                <a:spcPts val="819"/>
              </a:spcBef>
              <a:tabLst>
                <a:tab pos="674370" algn="l"/>
              </a:tabLst>
            </a:pPr>
            <a:r>
              <a:rPr lang="en-US" sz="2000">
                <a:solidFill>
                  <a:srgbClr val="000066"/>
                </a:solidFill>
                <a:latin typeface="Cambria"/>
                <a:cs typeface="Cambria"/>
              </a:rPr>
              <a:t>1. Đưa ra một ý tưởng về một hệ thống nhúng giải quyết một bài toán trong thực tế.</a:t>
            </a:r>
          </a:p>
          <a:p>
            <a:pPr marL="12065" lvl="1" algn="just">
              <a:lnSpc>
                <a:spcPct val="100000"/>
              </a:lnSpc>
              <a:spcBef>
                <a:spcPts val="819"/>
              </a:spcBef>
              <a:tabLst>
                <a:tab pos="674370" algn="l"/>
              </a:tabLst>
            </a:pPr>
            <a:r>
              <a:rPr lang="en-US" sz="2000">
                <a:solidFill>
                  <a:srgbClr val="000066"/>
                </a:solidFill>
                <a:latin typeface="Cambria"/>
                <a:cs typeface="Cambria"/>
              </a:rPr>
              <a:t>2. Sử dụng quy trình thiết kế hệ thống nhúng và đưa ra nội dung từng bước cần thực hiện.</a:t>
            </a:r>
          </a:p>
          <a:p>
            <a:pPr marL="12065" lvl="1" algn="just">
              <a:lnSpc>
                <a:spcPct val="100000"/>
              </a:lnSpc>
              <a:spcBef>
                <a:spcPts val="819"/>
              </a:spcBef>
              <a:tabLst>
                <a:tab pos="674370" algn="l"/>
              </a:tabLst>
            </a:pPr>
            <a:r>
              <a:rPr lang="en-US" sz="2000">
                <a:solidFill>
                  <a:srgbClr val="000066"/>
                </a:solidFill>
                <a:latin typeface="Cambria"/>
                <a:cs typeface="Cambria"/>
              </a:rPr>
              <a:t>Gọi ý: </a:t>
            </a:r>
            <a:r>
              <a:rPr lang="en-US" sz="2000">
                <a:solidFill>
                  <a:srgbClr val="000066"/>
                </a:solidFill>
                <a:latin typeface="Cambria"/>
                <a:cs typeface="Cambria"/>
                <a:hlinkClick r:id="rId2"/>
              </a:rPr>
              <a:t>Arduino Project Hub</a:t>
            </a:r>
            <a:endParaRPr lang="en-US" sz="2000">
              <a:solidFill>
                <a:srgbClr val="000066"/>
              </a:solidFill>
              <a:latin typeface="Cambria"/>
              <a:cs typeface="Cambria"/>
            </a:endParaRPr>
          </a:p>
        </p:txBody>
      </p:sp>
      <p:grpSp>
        <p:nvGrpSpPr>
          <p:cNvPr id="3" name="Group 2">
            <a:extLst>
              <a:ext uri="{FF2B5EF4-FFF2-40B4-BE49-F238E27FC236}">
                <a16:creationId xmlns:a16="http://schemas.microsoft.com/office/drawing/2014/main" id="{DB46769D-A800-B0DF-338C-F4E94AE266A1}"/>
              </a:ext>
            </a:extLst>
          </p:cNvPr>
          <p:cNvGrpSpPr/>
          <p:nvPr/>
        </p:nvGrpSpPr>
        <p:grpSpPr>
          <a:xfrm>
            <a:off x="1524000" y="3464011"/>
            <a:ext cx="5888786" cy="2266581"/>
            <a:chOff x="4574030" y="2976585"/>
            <a:chExt cx="5888786" cy="2266581"/>
          </a:xfrm>
        </p:grpSpPr>
        <p:pic>
          <p:nvPicPr>
            <p:cNvPr id="4" name="Picture 2" descr="Top Embedded Software Development Company in India, USA - Embedded  Development Services">
              <a:extLst>
                <a:ext uri="{FF2B5EF4-FFF2-40B4-BE49-F238E27FC236}">
                  <a16:creationId xmlns:a16="http://schemas.microsoft.com/office/drawing/2014/main" id="{5D9A8F92-C485-C35A-0E64-3D0913887CD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74030" y="2981156"/>
              <a:ext cx="3043940" cy="2262010"/>
            </a:xfrm>
            <a:prstGeom prst="rect">
              <a:avLst/>
            </a:prstGeom>
            <a:noFill/>
            <a:ln>
              <a:solidFill>
                <a:srgbClr val="92D050"/>
              </a:solidFill>
            </a:ln>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D7C666A3-8731-F5FE-0E35-2D53C5E4BB2C}"/>
                </a:ext>
              </a:extLst>
            </p:cNvPr>
            <p:cNvPicPr>
              <a:picLocks noChangeAspect="1"/>
            </p:cNvPicPr>
            <p:nvPr/>
          </p:nvPicPr>
          <p:blipFill rotWithShape="1">
            <a:blip r:embed="rId4"/>
            <a:srcRect t="2796"/>
            <a:stretch/>
          </p:blipFill>
          <p:spPr>
            <a:xfrm>
              <a:off x="7797177" y="2976585"/>
              <a:ext cx="2665639" cy="2262011"/>
            </a:xfrm>
            <a:prstGeom prst="rect">
              <a:avLst/>
            </a:prstGeom>
            <a:ln>
              <a:solidFill>
                <a:srgbClr val="92D050"/>
              </a:solidFill>
            </a:ln>
          </p:spPr>
        </p:pic>
      </p:grpSp>
    </p:spTree>
    <p:extLst>
      <p:ext uri="{BB962C8B-B14F-4D97-AF65-F5344CB8AC3E}">
        <p14:creationId xmlns:p14="http://schemas.microsoft.com/office/powerpoint/2010/main" val="14275037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8FFE56A-893B-4A9C-BB26-9B7FC42D8F6C}" type="slidenum">
              <a:rPr lang="en-US" smtClean="0">
                <a:latin typeface="Cambria" panose="02040503050406030204" pitchFamily="18" charset="0"/>
              </a:rPr>
              <a:pPr/>
              <a:t>18</a:t>
            </a:fld>
            <a:endParaRPr lang="en-US" dirty="0">
              <a:latin typeface="Cambria" panose="02040503050406030204" pitchFamily="18" charset="0"/>
            </a:endParaRPr>
          </a:p>
        </p:txBody>
      </p:sp>
      <p:sp>
        <p:nvSpPr>
          <p:cNvPr id="6" name="TextBox 5">
            <a:extLst>
              <a:ext uri="{FF2B5EF4-FFF2-40B4-BE49-F238E27FC236}">
                <a16:creationId xmlns:a16="http://schemas.microsoft.com/office/drawing/2014/main" id="{F2999DF0-CBFE-41C8-831E-03B195A004EC}"/>
              </a:ext>
            </a:extLst>
          </p:cNvPr>
          <p:cNvSpPr txBox="1"/>
          <p:nvPr/>
        </p:nvSpPr>
        <p:spPr>
          <a:xfrm>
            <a:off x="5196253" y="4897956"/>
            <a:ext cx="358727" cy="300082"/>
          </a:xfrm>
          <a:prstGeom prst="rect">
            <a:avLst/>
          </a:prstGeom>
          <a:solidFill>
            <a:schemeClr val="bg1"/>
          </a:solidFill>
        </p:spPr>
        <p:txBody>
          <a:bodyPr wrap="square" rtlCol="0">
            <a:spAutoFit/>
          </a:bodyPr>
          <a:lstStyle/>
          <a:p>
            <a:endParaRPr lang="vi-VN" sz="1350">
              <a:latin typeface="Cambria" panose="02040503050406030204" pitchFamily="18" charset="0"/>
            </a:endParaRPr>
          </a:p>
        </p:txBody>
      </p:sp>
      <p:sp>
        <p:nvSpPr>
          <p:cNvPr id="5" name="TextBox 4">
            <a:extLst>
              <a:ext uri="{FF2B5EF4-FFF2-40B4-BE49-F238E27FC236}">
                <a16:creationId xmlns:a16="http://schemas.microsoft.com/office/drawing/2014/main" id="{3D9EFC84-E5EE-440B-211E-C60CE7AA2BBB}"/>
              </a:ext>
            </a:extLst>
          </p:cNvPr>
          <p:cNvSpPr txBox="1"/>
          <p:nvPr/>
        </p:nvSpPr>
        <p:spPr>
          <a:xfrm>
            <a:off x="1143000" y="374303"/>
            <a:ext cx="7315200" cy="461665"/>
          </a:xfrm>
          <a:prstGeom prst="rect">
            <a:avLst/>
          </a:prstGeom>
          <a:noFill/>
        </p:spPr>
        <p:txBody>
          <a:bodyPr wrap="square">
            <a:spAutoFit/>
          </a:bodyPr>
          <a:lstStyle/>
          <a:p>
            <a:pPr marL="12065" lvl="1">
              <a:lnSpc>
                <a:spcPct val="100000"/>
              </a:lnSpc>
              <a:spcBef>
                <a:spcPts val="819"/>
              </a:spcBef>
              <a:tabLst>
                <a:tab pos="674370" algn="l"/>
              </a:tabLst>
            </a:pPr>
            <a:r>
              <a:rPr lang="en-US" sz="2400" b="1">
                <a:solidFill>
                  <a:srgbClr val="000066"/>
                </a:solidFill>
                <a:latin typeface="Cambria"/>
                <a:cs typeface="Cambria"/>
              </a:rPr>
              <a:t>Một số ứng dụng sản phẩm hệ thống nhúng</a:t>
            </a:r>
          </a:p>
        </p:txBody>
      </p:sp>
      <p:sp>
        <p:nvSpPr>
          <p:cNvPr id="9" name="TextBox 8">
            <a:extLst>
              <a:ext uri="{FF2B5EF4-FFF2-40B4-BE49-F238E27FC236}">
                <a16:creationId xmlns:a16="http://schemas.microsoft.com/office/drawing/2014/main" id="{881C654A-AE92-8D83-9868-07AD4405BB09}"/>
              </a:ext>
            </a:extLst>
          </p:cNvPr>
          <p:cNvSpPr txBox="1"/>
          <p:nvPr/>
        </p:nvSpPr>
        <p:spPr>
          <a:xfrm>
            <a:off x="1143000" y="1219200"/>
            <a:ext cx="5867400" cy="400110"/>
          </a:xfrm>
          <a:prstGeom prst="rect">
            <a:avLst/>
          </a:prstGeom>
          <a:noFill/>
        </p:spPr>
        <p:txBody>
          <a:bodyPr wrap="square">
            <a:spAutoFit/>
          </a:bodyPr>
          <a:lstStyle/>
          <a:p>
            <a:pPr algn="l"/>
            <a:r>
              <a:rPr lang="en-US" sz="2000" b="0" i="0">
                <a:solidFill>
                  <a:srgbClr val="212529"/>
                </a:solidFill>
                <a:effectLst/>
                <a:latin typeface="Cambria" panose="02040503050406030204" pitchFamily="18" charset="0"/>
                <a:ea typeface="Cambria" panose="02040503050406030204" pitchFamily="18" charset="0"/>
                <a:hlinkClick r:id="rId2"/>
              </a:rPr>
              <a:t>Measure Heart Rate and SpO2 with MAX30102</a:t>
            </a:r>
            <a:endParaRPr lang="en-US" sz="2000" b="0" i="0">
              <a:solidFill>
                <a:srgbClr val="212529"/>
              </a:solidFill>
              <a:effectLst/>
              <a:latin typeface="Cambria" panose="02040503050406030204" pitchFamily="18" charset="0"/>
              <a:ea typeface="Cambria" panose="02040503050406030204" pitchFamily="18" charset="0"/>
            </a:endParaRPr>
          </a:p>
        </p:txBody>
      </p:sp>
      <p:pic>
        <p:nvPicPr>
          <p:cNvPr id="11" name="Picture 10">
            <a:extLst>
              <a:ext uri="{FF2B5EF4-FFF2-40B4-BE49-F238E27FC236}">
                <a16:creationId xmlns:a16="http://schemas.microsoft.com/office/drawing/2014/main" id="{F32AAD24-E313-6130-FD59-5BF55A476307}"/>
              </a:ext>
            </a:extLst>
          </p:cNvPr>
          <p:cNvPicPr>
            <a:picLocks noChangeAspect="1"/>
          </p:cNvPicPr>
          <p:nvPr/>
        </p:nvPicPr>
        <p:blipFill>
          <a:blip r:embed="rId3"/>
          <a:stretch>
            <a:fillRect/>
          </a:stretch>
        </p:blipFill>
        <p:spPr>
          <a:xfrm>
            <a:off x="1176251" y="1752600"/>
            <a:ext cx="5781675" cy="4223045"/>
          </a:xfrm>
          <a:prstGeom prst="rect">
            <a:avLst/>
          </a:prstGeom>
        </p:spPr>
      </p:pic>
    </p:spTree>
    <p:extLst>
      <p:ext uri="{BB962C8B-B14F-4D97-AF65-F5344CB8AC3E}">
        <p14:creationId xmlns:p14="http://schemas.microsoft.com/office/powerpoint/2010/main" val="18250447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8FFE56A-893B-4A9C-BB26-9B7FC42D8F6C}" type="slidenum">
              <a:rPr lang="en-US" smtClean="0">
                <a:latin typeface="Cambria" panose="02040503050406030204" pitchFamily="18" charset="0"/>
              </a:rPr>
              <a:pPr/>
              <a:t>19</a:t>
            </a:fld>
            <a:endParaRPr lang="en-US" dirty="0">
              <a:latin typeface="Cambria" panose="02040503050406030204" pitchFamily="18" charset="0"/>
            </a:endParaRPr>
          </a:p>
        </p:txBody>
      </p:sp>
      <p:sp>
        <p:nvSpPr>
          <p:cNvPr id="6" name="TextBox 5">
            <a:extLst>
              <a:ext uri="{FF2B5EF4-FFF2-40B4-BE49-F238E27FC236}">
                <a16:creationId xmlns:a16="http://schemas.microsoft.com/office/drawing/2014/main" id="{F2999DF0-CBFE-41C8-831E-03B195A004EC}"/>
              </a:ext>
            </a:extLst>
          </p:cNvPr>
          <p:cNvSpPr txBox="1"/>
          <p:nvPr/>
        </p:nvSpPr>
        <p:spPr>
          <a:xfrm>
            <a:off x="5196253" y="4897956"/>
            <a:ext cx="358727" cy="300082"/>
          </a:xfrm>
          <a:prstGeom prst="rect">
            <a:avLst/>
          </a:prstGeom>
          <a:solidFill>
            <a:schemeClr val="bg1"/>
          </a:solidFill>
        </p:spPr>
        <p:txBody>
          <a:bodyPr wrap="square" rtlCol="0">
            <a:spAutoFit/>
          </a:bodyPr>
          <a:lstStyle/>
          <a:p>
            <a:endParaRPr lang="vi-VN" sz="1350">
              <a:latin typeface="Cambria" panose="02040503050406030204" pitchFamily="18" charset="0"/>
            </a:endParaRPr>
          </a:p>
        </p:txBody>
      </p:sp>
      <p:sp>
        <p:nvSpPr>
          <p:cNvPr id="5" name="TextBox 4">
            <a:extLst>
              <a:ext uri="{FF2B5EF4-FFF2-40B4-BE49-F238E27FC236}">
                <a16:creationId xmlns:a16="http://schemas.microsoft.com/office/drawing/2014/main" id="{3D9EFC84-E5EE-440B-211E-C60CE7AA2BBB}"/>
              </a:ext>
            </a:extLst>
          </p:cNvPr>
          <p:cNvSpPr txBox="1"/>
          <p:nvPr/>
        </p:nvSpPr>
        <p:spPr>
          <a:xfrm>
            <a:off x="1143000" y="374303"/>
            <a:ext cx="7315200" cy="461665"/>
          </a:xfrm>
          <a:prstGeom prst="rect">
            <a:avLst/>
          </a:prstGeom>
          <a:noFill/>
        </p:spPr>
        <p:txBody>
          <a:bodyPr wrap="square">
            <a:spAutoFit/>
          </a:bodyPr>
          <a:lstStyle/>
          <a:p>
            <a:pPr marL="12065" lvl="1">
              <a:lnSpc>
                <a:spcPct val="100000"/>
              </a:lnSpc>
              <a:spcBef>
                <a:spcPts val="819"/>
              </a:spcBef>
              <a:tabLst>
                <a:tab pos="674370" algn="l"/>
              </a:tabLst>
            </a:pPr>
            <a:r>
              <a:rPr lang="en-US" sz="2400" b="1">
                <a:solidFill>
                  <a:srgbClr val="000066"/>
                </a:solidFill>
                <a:latin typeface="Cambria"/>
                <a:cs typeface="Cambria"/>
              </a:rPr>
              <a:t>Một số ứng dụng sản phẩm hệ thống nhúng</a:t>
            </a:r>
          </a:p>
        </p:txBody>
      </p:sp>
      <p:sp>
        <p:nvSpPr>
          <p:cNvPr id="9" name="TextBox 8">
            <a:extLst>
              <a:ext uri="{FF2B5EF4-FFF2-40B4-BE49-F238E27FC236}">
                <a16:creationId xmlns:a16="http://schemas.microsoft.com/office/drawing/2014/main" id="{881C654A-AE92-8D83-9868-07AD4405BB09}"/>
              </a:ext>
            </a:extLst>
          </p:cNvPr>
          <p:cNvSpPr txBox="1"/>
          <p:nvPr/>
        </p:nvSpPr>
        <p:spPr>
          <a:xfrm>
            <a:off x="1143000" y="1219200"/>
            <a:ext cx="5867400" cy="400110"/>
          </a:xfrm>
          <a:prstGeom prst="rect">
            <a:avLst/>
          </a:prstGeom>
          <a:noFill/>
        </p:spPr>
        <p:txBody>
          <a:bodyPr wrap="square">
            <a:spAutoFit/>
          </a:bodyPr>
          <a:lstStyle/>
          <a:p>
            <a:pPr algn="l"/>
            <a:r>
              <a:rPr lang="en-US" sz="2000" b="0" i="0">
                <a:solidFill>
                  <a:srgbClr val="212529"/>
                </a:solidFill>
                <a:effectLst/>
                <a:latin typeface="Cambria" panose="02040503050406030204" pitchFamily="18" charset="0"/>
                <a:ea typeface="Cambria" panose="02040503050406030204" pitchFamily="18" charset="0"/>
                <a:hlinkClick r:id="rId2"/>
              </a:rPr>
              <a:t>Arduino Lie Detector</a:t>
            </a:r>
            <a:endParaRPr lang="en-US" sz="2000" b="0" i="0">
              <a:solidFill>
                <a:srgbClr val="212529"/>
              </a:solidFill>
              <a:effectLst/>
              <a:latin typeface="Cambria" panose="02040503050406030204" pitchFamily="18" charset="0"/>
              <a:ea typeface="Cambria" panose="02040503050406030204" pitchFamily="18" charset="0"/>
            </a:endParaRPr>
          </a:p>
        </p:txBody>
      </p:sp>
      <p:pic>
        <p:nvPicPr>
          <p:cNvPr id="7" name="Picture 6">
            <a:extLst>
              <a:ext uri="{FF2B5EF4-FFF2-40B4-BE49-F238E27FC236}">
                <a16:creationId xmlns:a16="http://schemas.microsoft.com/office/drawing/2014/main" id="{3B15F887-2AA7-1120-0E95-E0F3853201DF}"/>
              </a:ext>
            </a:extLst>
          </p:cNvPr>
          <p:cNvPicPr>
            <a:picLocks noChangeAspect="1"/>
          </p:cNvPicPr>
          <p:nvPr/>
        </p:nvPicPr>
        <p:blipFill>
          <a:blip r:embed="rId3"/>
          <a:stretch>
            <a:fillRect/>
          </a:stretch>
        </p:blipFill>
        <p:spPr>
          <a:xfrm>
            <a:off x="1226820" y="1752600"/>
            <a:ext cx="5783580" cy="3908683"/>
          </a:xfrm>
          <a:prstGeom prst="rect">
            <a:avLst/>
          </a:prstGeom>
        </p:spPr>
      </p:pic>
    </p:spTree>
    <p:extLst>
      <p:ext uri="{BB962C8B-B14F-4D97-AF65-F5344CB8AC3E}">
        <p14:creationId xmlns:p14="http://schemas.microsoft.com/office/powerpoint/2010/main" val="28772351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0" y="196037"/>
            <a:ext cx="9144000" cy="574675"/>
          </a:xfrm>
          <a:prstGeom prst="rect">
            <a:avLst/>
          </a:prstGeom>
        </p:spPr>
        <p:txBody>
          <a:bodyPr vert="horz" wrap="square" lIns="0" tIns="12700" rIns="0" bIns="0" rtlCol="0">
            <a:spAutoFit/>
          </a:bodyPr>
          <a:lstStyle/>
          <a:p>
            <a:pPr marR="237490" algn="r">
              <a:lnSpc>
                <a:spcPct val="100000"/>
              </a:lnSpc>
              <a:spcBef>
                <a:spcPts val="100"/>
              </a:spcBef>
            </a:pPr>
            <a:r>
              <a:rPr sz="3600" b="1" spc="-10" dirty="0">
                <a:solidFill>
                  <a:srgbClr val="FFFFFF"/>
                </a:solidFill>
                <a:latin typeface="Cambria"/>
                <a:cs typeface="Cambria"/>
              </a:rPr>
              <a:t>Chương</a:t>
            </a:r>
            <a:r>
              <a:rPr sz="3600" b="1" spc="-35" dirty="0">
                <a:solidFill>
                  <a:srgbClr val="FFFFFF"/>
                </a:solidFill>
                <a:latin typeface="Cambria"/>
                <a:cs typeface="Cambria"/>
              </a:rPr>
              <a:t> </a:t>
            </a:r>
            <a:r>
              <a:rPr sz="3600" b="1" dirty="0">
                <a:solidFill>
                  <a:srgbClr val="FFFFFF"/>
                </a:solidFill>
                <a:latin typeface="Cambria"/>
                <a:cs typeface="Cambria"/>
              </a:rPr>
              <a:t>1</a:t>
            </a:r>
            <a:endParaRPr sz="3600">
              <a:latin typeface="Cambria"/>
              <a:cs typeface="Cambria"/>
            </a:endParaRPr>
          </a:p>
        </p:txBody>
      </p:sp>
      <p:sp>
        <p:nvSpPr>
          <p:cNvPr id="4" name="object 4"/>
          <p:cNvSpPr txBox="1"/>
          <p:nvPr/>
        </p:nvSpPr>
        <p:spPr>
          <a:xfrm>
            <a:off x="2118741" y="2846908"/>
            <a:ext cx="4909185" cy="1244571"/>
          </a:xfrm>
          <a:prstGeom prst="rect">
            <a:avLst/>
          </a:prstGeom>
        </p:spPr>
        <p:txBody>
          <a:bodyPr vert="horz" wrap="square" lIns="0" tIns="13335" rIns="0" bIns="0" rtlCol="0">
            <a:spAutoFit/>
          </a:bodyPr>
          <a:lstStyle/>
          <a:p>
            <a:pPr marL="12700" algn="ctr">
              <a:lnSpc>
                <a:spcPct val="100000"/>
              </a:lnSpc>
              <a:spcBef>
                <a:spcPts val="105"/>
              </a:spcBef>
            </a:pPr>
            <a:r>
              <a:rPr lang="en-US" sz="4000" b="1">
                <a:solidFill>
                  <a:srgbClr val="000066"/>
                </a:solidFill>
                <a:latin typeface="Cambria"/>
                <a:cs typeface="Cambria"/>
              </a:rPr>
              <a:t>LẬP TRÌNH</a:t>
            </a:r>
            <a:br>
              <a:rPr lang="en-US" sz="4000" b="1">
                <a:solidFill>
                  <a:srgbClr val="000066"/>
                </a:solidFill>
                <a:latin typeface="Cambria"/>
                <a:cs typeface="Cambria"/>
              </a:rPr>
            </a:br>
            <a:r>
              <a:rPr lang="en-US" sz="4000" b="1">
                <a:solidFill>
                  <a:srgbClr val="000066"/>
                </a:solidFill>
                <a:latin typeface="Cambria"/>
                <a:cs typeface="Cambria"/>
              </a:rPr>
              <a:t>HỆ THỐNG NHÚNG</a:t>
            </a:r>
            <a:endParaRPr sz="4000">
              <a:latin typeface="Cambria"/>
              <a:cs typeface="Cambria"/>
            </a:endParaRPr>
          </a:p>
        </p:txBody>
      </p:sp>
      <p:sp>
        <p:nvSpPr>
          <p:cNvPr id="7" name="object 7"/>
          <p:cNvSpPr txBox="1"/>
          <p:nvPr/>
        </p:nvSpPr>
        <p:spPr>
          <a:xfrm>
            <a:off x="8915400" y="6598538"/>
            <a:ext cx="175895" cy="224790"/>
          </a:xfrm>
          <a:prstGeom prst="rect">
            <a:avLst/>
          </a:prstGeom>
        </p:spPr>
        <p:txBody>
          <a:bodyPr vert="horz" wrap="square" lIns="0" tIns="0" rIns="0" bIns="0" rtlCol="0">
            <a:spAutoFit/>
          </a:bodyPr>
          <a:lstStyle/>
          <a:p>
            <a:pPr marL="38100">
              <a:lnSpc>
                <a:spcPts val="1650"/>
              </a:lnSpc>
            </a:pPr>
            <a:fld id="{81D60167-4931-47E6-BA6A-407CBD079E47}" type="slidenum">
              <a:rPr sz="1400" dirty="0">
                <a:solidFill>
                  <a:srgbClr val="000066"/>
                </a:solidFill>
                <a:latin typeface="Microsoft Sans Serif"/>
                <a:cs typeface="Microsoft Sans Serif"/>
              </a:rPr>
              <a:t>2</a:t>
            </a:fld>
            <a:endParaRPr sz="1400">
              <a:latin typeface="Microsoft Sans Serif"/>
              <a:cs typeface="Microsoft Sans Serif"/>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8FFE56A-893B-4A9C-BB26-9B7FC42D8F6C}" type="slidenum">
              <a:rPr lang="en-US" smtClean="0">
                <a:latin typeface="Cambria" panose="02040503050406030204" pitchFamily="18" charset="0"/>
              </a:rPr>
              <a:pPr/>
              <a:t>20</a:t>
            </a:fld>
            <a:endParaRPr lang="en-US" dirty="0">
              <a:latin typeface="Cambria" panose="02040503050406030204" pitchFamily="18" charset="0"/>
            </a:endParaRPr>
          </a:p>
        </p:txBody>
      </p:sp>
      <p:sp>
        <p:nvSpPr>
          <p:cNvPr id="6" name="TextBox 5">
            <a:extLst>
              <a:ext uri="{FF2B5EF4-FFF2-40B4-BE49-F238E27FC236}">
                <a16:creationId xmlns:a16="http://schemas.microsoft.com/office/drawing/2014/main" id="{F2999DF0-CBFE-41C8-831E-03B195A004EC}"/>
              </a:ext>
            </a:extLst>
          </p:cNvPr>
          <p:cNvSpPr txBox="1"/>
          <p:nvPr/>
        </p:nvSpPr>
        <p:spPr>
          <a:xfrm>
            <a:off x="5196253" y="4897956"/>
            <a:ext cx="358727" cy="300082"/>
          </a:xfrm>
          <a:prstGeom prst="rect">
            <a:avLst/>
          </a:prstGeom>
          <a:solidFill>
            <a:schemeClr val="bg1"/>
          </a:solidFill>
        </p:spPr>
        <p:txBody>
          <a:bodyPr wrap="square" rtlCol="0">
            <a:spAutoFit/>
          </a:bodyPr>
          <a:lstStyle/>
          <a:p>
            <a:endParaRPr lang="vi-VN" sz="1350">
              <a:latin typeface="Cambria" panose="02040503050406030204" pitchFamily="18" charset="0"/>
            </a:endParaRPr>
          </a:p>
        </p:txBody>
      </p:sp>
      <p:sp>
        <p:nvSpPr>
          <p:cNvPr id="5" name="TextBox 4">
            <a:extLst>
              <a:ext uri="{FF2B5EF4-FFF2-40B4-BE49-F238E27FC236}">
                <a16:creationId xmlns:a16="http://schemas.microsoft.com/office/drawing/2014/main" id="{3D9EFC84-E5EE-440B-211E-C60CE7AA2BBB}"/>
              </a:ext>
            </a:extLst>
          </p:cNvPr>
          <p:cNvSpPr txBox="1"/>
          <p:nvPr/>
        </p:nvSpPr>
        <p:spPr>
          <a:xfrm>
            <a:off x="1143000" y="374303"/>
            <a:ext cx="7315200" cy="461665"/>
          </a:xfrm>
          <a:prstGeom prst="rect">
            <a:avLst/>
          </a:prstGeom>
          <a:noFill/>
        </p:spPr>
        <p:txBody>
          <a:bodyPr wrap="square">
            <a:spAutoFit/>
          </a:bodyPr>
          <a:lstStyle/>
          <a:p>
            <a:pPr marL="12065" lvl="1">
              <a:lnSpc>
                <a:spcPct val="100000"/>
              </a:lnSpc>
              <a:spcBef>
                <a:spcPts val="819"/>
              </a:spcBef>
              <a:tabLst>
                <a:tab pos="674370" algn="l"/>
              </a:tabLst>
            </a:pPr>
            <a:r>
              <a:rPr lang="en-US" sz="2400" b="1">
                <a:solidFill>
                  <a:srgbClr val="000066"/>
                </a:solidFill>
                <a:latin typeface="Cambria"/>
                <a:cs typeface="Cambria"/>
              </a:rPr>
              <a:t>Một số ứng dụng sản phẩm hệ thống nhúng</a:t>
            </a:r>
          </a:p>
        </p:txBody>
      </p:sp>
      <p:sp>
        <p:nvSpPr>
          <p:cNvPr id="9" name="TextBox 8">
            <a:extLst>
              <a:ext uri="{FF2B5EF4-FFF2-40B4-BE49-F238E27FC236}">
                <a16:creationId xmlns:a16="http://schemas.microsoft.com/office/drawing/2014/main" id="{881C654A-AE92-8D83-9868-07AD4405BB09}"/>
              </a:ext>
            </a:extLst>
          </p:cNvPr>
          <p:cNvSpPr txBox="1"/>
          <p:nvPr/>
        </p:nvSpPr>
        <p:spPr>
          <a:xfrm>
            <a:off x="1143000" y="1219200"/>
            <a:ext cx="5867400" cy="400110"/>
          </a:xfrm>
          <a:prstGeom prst="rect">
            <a:avLst/>
          </a:prstGeom>
          <a:noFill/>
        </p:spPr>
        <p:txBody>
          <a:bodyPr wrap="square">
            <a:spAutoFit/>
          </a:bodyPr>
          <a:lstStyle/>
          <a:p>
            <a:pPr algn="l"/>
            <a:r>
              <a:rPr lang="en-US" sz="2000" b="0" i="0">
                <a:solidFill>
                  <a:srgbClr val="212529"/>
                </a:solidFill>
                <a:effectLst/>
                <a:latin typeface="Cambria" panose="02040503050406030204" pitchFamily="18" charset="0"/>
                <a:ea typeface="Cambria" panose="02040503050406030204" pitchFamily="18" charset="0"/>
                <a:hlinkClick r:id="rId2"/>
              </a:rPr>
              <a:t>Bluetooth Controlled Car</a:t>
            </a:r>
            <a:endParaRPr lang="en-US" sz="2000" b="0" i="0">
              <a:solidFill>
                <a:srgbClr val="212529"/>
              </a:solidFill>
              <a:effectLst/>
              <a:latin typeface="Cambria" panose="02040503050406030204" pitchFamily="18" charset="0"/>
              <a:ea typeface="Cambria" panose="02040503050406030204" pitchFamily="18" charset="0"/>
            </a:endParaRPr>
          </a:p>
        </p:txBody>
      </p:sp>
      <p:pic>
        <p:nvPicPr>
          <p:cNvPr id="4" name="Picture 3">
            <a:extLst>
              <a:ext uri="{FF2B5EF4-FFF2-40B4-BE49-F238E27FC236}">
                <a16:creationId xmlns:a16="http://schemas.microsoft.com/office/drawing/2014/main" id="{22BE1075-585B-2288-55DD-A5181F0D1927}"/>
              </a:ext>
            </a:extLst>
          </p:cNvPr>
          <p:cNvPicPr>
            <a:picLocks noChangeAspect="1"/>
          </p:cNvPicPr>
          <p:nvPr/>
        </p:nvPicPr>
        <p:blipFill>
          <a:blip r:embed="rId3"/>
          <a:stretch>
            <a:fillRect/>
          </a:stretch>
        </p:blipFill>
        <p:spPr>
          <a:xfrm>
            <a:off x="1142999" y="1805458"/>
            <a:ext cx="5607281" cy="3833341"/>
          </a:xfrm>
          <a:prstGeom prst="rect">
            <a:avLst/>
          </a:prstGeom>
        </p:spPr>
      </p:pic>
    </p:spTree>
    <p:extLst>
      <p:ext uri="{BB962C8B-B14F-4D97-AF65-F5344CB8AC3E}">
        <p14:creationId xmlns:p14="http://schemas.microsoft.com/office/powerpoint/2010/main" val="41069856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8FFE56A-893B-4A9C-BB26-9B7FC42D8F6C}" type="slidenum">
              <a:rPr lang="en-US" smtClean="0">
                <a:latin typeface="Cambria" panose="02040503050406030204" pitchFamily="18" charset="0"/>
              </a:rPr>
              <a:pPr/>
              <a:t>21</a:t>
            </a:fld>
            <a:endParaRPr lang="en-US" dirty="0">
              <a:latin typeface="Cambria" panose="02040503050406030204" pitchFamily="18" charset="0"/>
            </a:endParaRPr>
          </a:p>
        </p:txBody>
      </p:sp>
      <p:sp>
        <p:nvSpPr>
          <p:cNvPr id="6" name="TextBox 5">
            <a:extLst>
              <a:ext uri="{FF2B5EF4-FFF2-40B4-BE49-F238E27FC236}">
                <a16:creationId xmlns:a16="http://schemas.microsoft.com/office/drawing/2014/main" id="{F2999DF0-CBFE-41C8-831E-03B195A004EC}"/>
              </a:ext>
            </a:extLst>
          </p:cNvPr>
          <p:cNvSpPr txBox="1"/>
          <p:nvPr/>
        </p:nvSpPr>
        <p:spPr>
          <a:xfrm>
            <a:off x="5196253" y="4897956"/>
            <a:ext cx="358727" cy="300082"/>
          </a:xfrm>
          <a:prstGeom prst="rect">
            <a:avLst/>
          </a:prstGeom>
          <a:solidFill>
            <a:schemeClr val="bg1"/>
          </a:solidFill>
        </p:spPr>
        <p:txBody>
          <a:bodyPr wrap="square" rtlCol="0">
            <a:spAutoFit/>
          </a:bodyPr>
          <a:lstStyle/>
          <a:p>
            <a:endParaRPr lang="vi-VN" sz="1350">
              <a:latin typeface="Cambria" panose="02040503050406030204" pitchFamily="18" charset="0"/>
            </a:endParaRPr>
          </a:p>
        </p:txBody>
      </p:sp>
      <p:sp>
        <p:nvSpPr>
          <p:cNvPr id="5" name="TextBox 4">
            <a:extLst>
              <a:ext uri="{FF2B5EF4-FFF2-40B4-BE49-F238E27FC236}">
                <a16:creationId xmlns:a16="http://schemas.microsoft.com/office/drawing/2014/main" id="{3D9EFC84-E5EE-440B-211E-C60CE7AA2BBB}"/>
              </a:ext>
            </a:extLst>
          </p:cNvPr>
          <p:cNvSpPr txBox="1"/>
          <p:nvPr/>
        </p:nvSpPr>
        <p:spPr>
          <a:xfrm>
            <a:off x="1143000" y="374303"/>
            <a:ext cx="7315200" cy="461665"/>
          </a:xfrm>
          <a:prstGeom prst="rect">
            <a:avLst/>
          </a:prstGeom>
          <a:noFill/>
        </p:spPr>
        <p:txBody>
          <a:bodyPr wrap="square">
            <a:spAutoFit/>
          </a:bodyPr>
          <a:lstStyle/>
          <a:p>
            <a:pPr marL="12065" lvl="1">
              <a:lnSpc>
                <a:spcPct val="100000"/>
              </a:lnSpc>
              <a:spcBef>
                <a:spcPts val="819"/>
              </a:spcBef>
              <a:tabLst>
                <a:tab pos="674370" algn="l"/>
              </a:tabLst>
            </a:pPr>
            <a:r>
              <a:rPr lang="en-US" sz="2400" b="1">
                <a:solidFill>
                  <a:srgbClr val="000066"/>
                </a:solidFill>
                <a:latin typeface="Cambria"/>
                <a:cs typeface="Cambria"/>
              </a:rPr>
              <a:t>Một số ứng dụng sản phẩm hệ thống nhúng</a:t>
            </a:r>
          </a:p>
        </p:txBody>
      </p:sp>
      <p:sp>
        <p:nvSpPr>
          <p:cNvPr id="9" name="TextBox 8">
            <a:extLst>
              <a:ext uri="{FF2B5EF4-FFF2-40B4-BE49-F238E27FC236}">
                <a16:creationId xmlns:a16="http://schemas.microsoft.com/office/drawing/2014/main" id="{881C654A-AE92-8D83-9868-07AD4405BB09}"/>
              </a:ext>
            </a:extLst>
          </p:cNvPr>
          <p:cNvSpPr txBox="1"/>
          <p:nvPr/>
        </p:nvSpPr>
        <p:spPr>
          <a:xfrm>
            <a:off x="1143000" y="1219200"/>
            <a:ext cx="5867400" cy="400110"/>
          </a:xfrm>
          <a:prstGeom prst="rect">
            <a:avLst/>
          </a:prstGeom>
          <a:noFill/>
        </p:spPr>
        <p:txBody>
          <a:bodyPr wrap="square">
            <a:spAutoFit/>
          </a:bodyPr>
          <a:lstStyle/>
          <a:p>
            <a:pPr algn="l"/>
            <a:r>
              <a:rPr lang="it-IT" sz="2000" b="0" i="0">
                <a:solidFill>
                  <a:srgbClr val="212529"/>
                </a:solidFill>
                <a:effectLst/>
                <a:latin typeface="Cambria" panose="02040503050406030204" pitchFamily="18" charset="0"/>
                <a:ea typeface="Cambria" panose="02040503050406030204" pitchFamily="18" charset="0"/>
                <a:hlinkClick r:id="rId2"/>
              </a:rPr>
              <a:t>Arduino Based Mini CNC 2D Plotter</a:t>
            </a:r>
            <a:endParaRPr lang="it-IT" sz="2000" b="0" i="0">
              <a:solidFill>
                <a:srgbClr val="212529"/>
              </a:solidFill>
              <a:effectLst/>
              <a:latin typeface="Cambria" panose="02040503050406030204" pitchFamily="18" charset="0"/>
              <a:ea typeface="Cambria" panose="02040503050406030204" pitchFamily="18" charset="0"/>
            </a:endParaRPr>
          </a:p>
        </p:txBody>
      </p:sp>
      <p:pic>
        <p:nvPicPr>
          <p:cNvPr id="7" name="Picture 6">
            <a:extLst>
              <a:ext uri="{FF2B5EF4-FFF2-40B4-BE49-F238E27FC236}">
                <a16:creationId xmlns:a16="http://schemas.microsoft.com/office/drawing/2014/main" id="{2774E2A9-5E1D-F69D-D056-315F23F91EE8}"/>
              </a:ext>
            </a:extLst>
          </p:cNvPr>
          <p:cNvPicPr>
            <a:picLocks noChangeAspect="1"/>
          </p:cNvPicPr>
          <p:nvPr/>
        </p:nvPicPr>
        <p:blipFill>
          <a:blip r:embed="rId3"/>
          <a:stretch>
            <a:fillRect/>
          </a:stretch>
        </p:blipFill>
        <p:spPr>
          <a:xfrm>
            <a:off x="1142486" y="1659962"/>
            <a:ext cx="5830691" cy="3978838"/>
          </a:xfrm>
          <a:prstGeom prst="rect">
            <a:avLst/>
          </a:prstGeom>
        </p:spPr>
      </p:pic>
    </p:spTree>
    <p:extLst>
      <p:ext uri="{BB962C8B-B14F-4D97-AF65-F5344CB8AC3E}">
        <p14:creationId xmlns:p14="http://schemas.microsoft.com/office/powerpoint/2010/main" val="10441465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8FFE56A-893B-4A9C-BB26-9B7FC42D8F6C}" type="slidenum">
              <a:rPr lang="en-US" smtClean="0">
                <a:latin typeface="Cambria" panose="02040503050406030204" pitchFamily="18" charset="0"/>
              </a:rPr>
              <a:pPr/>
              <a:t>22</a:t>
            </a:fld>
            <a:endParaRPr lang="en-US" dirty="0">
              <a:latin typeface="Cambria" panose="02040503050406030204" pitchFamily="18" charset="0"/>
            </a:endParaRPr>
          </a:p>
        </p:txBody>
      </p:sp>
      <p:sp>
        <p:nvSpPr>
          <p:cNvPr id="6" name="TextBox 5">
            <a:extLst>
              <a:ext uri="{FF2B5EF4-FFF2-40B4-BE49-F238E27FC236}">
                <a16:creationId xmlns:a16="http://schemas.microsoft.com/office/drawing/2014/main" id="{F2999DF0-CBFE-41C8-831E-03B195A004EC}"/>
              </a:ext>
            </a:extLst>
          </p:cNvPr>
          <p:cNvSpPr txBox="1"/>
          <p:nvPr/>
        </p:nvSpPr>
        <p:spPr>
          <a:xfrm>
            <a:off x="5196253" y="4897956"/>
            <a:ext cx="358727" cy="300082"/>
          </a:xfrm>
          <a:prstGeom prst="rect">
            <a:avLst/>
          </a:prstGeom>
          <a:solidFill>
            <a:schemeClr val="bg1"/>
          </a:solidFill>
        </p:spPr>
        <p:txBody>
          <a:bodyPr wrap="square" rtlCol="0">
            <a:spAutoFit/>
          </a:bodyPr>
          <a:lstStyle/>
          <a:p>
            <a:endParaRPr lang="vi-VN" sz="1350">
              <a:latin typeface="Cambria" panose="02040503050406030204" pitchFamily="18" charset="0"/>
            </a:endParaRPr>
          </a:p>
        </p:txBody>
      </p:sp>
      <p:sp>
        <p:nvSpPr>
          <p:cNvPr id="5" name="TextBox 4">
            <a:extLst>
              <a:ext uri="{FF2B5EF4-FFF2-40B4-BE49-F238E27FC236}">
                <a16:creationId xmlns:a16="http://schemas.microsoft.com/office/drawing/2014/main" id="{3D9EFC84-E5EE-440B-211E-C60CE7AA2BBB}"/>
              </a:ext>
            </a:extLst>
          </p:cNvPr>
          <p:cNvSpPr txBox="1"/>
          <p:nvPr/>
        </p:nvSpPr>
        <p:spPr>
          <a:xfrm>
            <a:off x="1143000" y="374303"/>
            <a:ext cx="7315200" cy="461665"/>
          </a:xfrm>
          <a:prstGeom prst="rect">
            <a:avLst/>
          </a:prstGeom>
          <a:noFill/>
        </p:spPr>
        <p:txBody>
          <a:bodyPr wrap="square">
            <a:spAutoFit/>
          </a:bodyPr>
          <a:lstStyle/>
          <a:p>
            <a:pPr marL="12065" lvl="1">
              <a:lnSpc>
                <a:spcPct val="100000"/>
              </a:lnSpc>
              <a:spcBef>
                <a:spcPts val="819"/>
              </a:spcBef>
              <a:tabLst>
                <a:tab pos="674370" algn="l"/>
              </a:tabLst>
            </a:pPr>
            <a:r>
              <a:rPr lang="en-US" sz="2400" b="1">
                <a:solidFill>
                  <a:srgbClr val="000066"/>
                </a:solidFill>
                <a:latin typeface="Cambria"/>
                <a:cs typeface="Cambria"/>
              </a:rPr>
              <a:t>Một số ứng dụng sản phẩm hệ thống nhúng</a:t>
            </a:r>
          </a:p>
        </p:txBody>
      </p:sp>
      <p:sp>
        <p:nvSpPr>
          <p:cNvPr id="9" name="TextBox 8">
            <a:extLst>
              <a:ext uri="{FF2B5EF4-FFF2-40B4-BE49-F238E27FC236}">
                <a16:creationId xmlns:a16="http://schemas.microsoft.com/office/drawing/2014/main" id="{881C654A-AE92-8D83-9868-07AD4405BB09}"/>
              </a:ext>
            </a:extLst>
          </p:cNvPr>
          <p:cNvSpPr txBox="1"/>
          <p:nvPr/>
        </p:nvSpPr>
        <p:spPr>
          <a:xfrm>
            <a:off x="1143000" y="1219200"/>
            <a:ext cx="5867400" cy="400110"/>
          </a:xfrm>
          <a:prstGeom prst="rect">
            <a:avLst/>
          </a:prstGeom>
          <a:noFill/>
        </p:spPr>
        <p:txBody>
          <a:bodyPr wrap="square">
            <a:spAutoFit/>
          </a:bodyPr>
          <a:lstStyle/>
          <a:p>
            <a:pPr algn="l"/>
            <a:r>
              <a:rPr lang="pt-BR" sz="2000" b="0" i="0">
                <a:solidFill>
                  <a:srgbClr val="212529"/>
                </a:solidFill>
                <a:effectLst/>
                <a:latin typeface="Cambria" panose="02040503050406030204" pitchFamily="18" charset="0"/>
                <a:ea typeface="Cambria" panose="02040503050406030204" pitchFamily="18" charset="0"/>
                <a:hlinkClick r:id="rId2"/>
              </a:rPr>
              <a:t>32-Band Audio Spectrum Visualizer Analyzer</a:t>
            </a:r>
            <a:endParaRPr lang="it-IT" sz="2000" b="0" i="0">
              <a:solidFill>
                <a:srgbClr val="212529"/>
              </a:solidFill>
              <a:effectLst/>
              <a:latin typeface="Cambria" panose="02040503050406030204" pitchFamily="18" charset="0"/>
              <a:ea typeface="Cambria" panose="02040503050406030204" pitchFamily="18" charset="0"/>
            </a:endParaRPr>
          </a:p>
        </p:txBody>
      </p:sp>
      <p:pic>
        <p:nvPicPr>
          <p:cNvPr id="10" name="Picture 9">
            <a:extLst>
              <a:ext uri="{FF2B5EF4-FFF2-40B4-BE49-F238E27FC236}">
                <a16:creationId xmlns:a16="http://schemas.microsoft.com/office/drawing/2014/main" id="{383CE8EA-C62F-81C7-D571-8A7343726943}"/>
              </a:ext>
            </a:extLst>
          </p:cNvPr>
          <p:cNvPicPr>
            <a:picLocks noChangeAspect="1"/>
          </p:cNvPicPr>
          <p:nvPr/>
        </p:nvPicPr>
        <p:blipFill>
          <a:blip r:embed="rId3"/>
          <a:stretch>
            <a:fillRect/>
          </a:stretch>
        </p:blipFill>
        <p:spPr>
          <a:xfrm>
            <a:off x="1204826" y="1776499"/>
            <a:ext cx="5805574" cy="4205118"/>
          </a:xfrm>
          <a:prstGeom prst="rect">
            <a:avLst/>
          </a:prstGeom>
        </p:spPr>
      </p:pic>
    </p:spTree>
    <p:extLst>
      <p:ext uri="{BB962C8B-B14F-4D97-AF65-F5344CB8AC3E}">
        <p14:creationId xmlns:p14="http://schemas.microsoft.com/office/powerpoint/2010/main" val="11197971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8FFE56A-893B-4A9C-BB26-9B7FC42D8F6C}" type="slidenum">
              <a:rPr lang="en-US" smtClean="0">
                <a:latin typeface="Cambria" panose="02040503050406030204" pitchFamily="18" charset="0"/>
              </a:rPr>
              <a:pPr/>
              <a:t>23</a:t>
            </a:fld>
            <a:endParaRPr lang="en-US" dirty="0">
              <a:latin typeface="Cambria" panose="02040503050406030204" pitchFamily="18" charset="0"/>
            </a:endParaRPr>
          </a:p>
        </p:txBody>
      </p:sp>
      <p:sp>
        <p:nvSpPr>
          <p:cNvPr id="6" name="TextBox 5">
            <a:extLst>
              <a:ext uri="{FF2B5EF4-FFF2-40B4-BE49-F238E27FC236}">
                <a16:creationId xmlns:a16="http://schemas.microsoft.com/office/drawing/2014/main" id="{F2999DF0-CBFE-41C8-831E-03B195A004EC}"/>
              </a:ext>
            </a:extLst>
          </p:cNvPr>
          <p:cNvSpPr txBox="1"/>
          <p:nvPr/>
        </p:nvSpPr>
        <p:spPr>
          <a:xfrm>
            <a:off x="5196253" y="4897956"/>
            <a:ext cx="358727" cy="300082"/>
          </a:xfrm>
          <a:prstGeom prst="rect">
            <a:avLst/>
          </a:prstGeom>
          <a:solidFill>
            <a:schemeClr val="bg1"/>
          </a:solidFill>
        </p:spPr>
        <p:txBody>
          <a:bodyPr wrap="square" rtlCol="0">
            <a:spAutoFit/>
          </a:bodyPr>
          <a:lstStyle/>
          <a:p>
            <a:endParaRPr lang="vi-VN" sz="1350">
              <a:latin typeface="Cambria" panose="02040503050406030204" pitchFamily="18" charset="0"/>
            </a:endParaRPr>
          </a:p>
        </p:txBody>
      </p:sp>
      <p:sp>
        <p:nvSpPr>
          <p:cNvPr id="5" name="TextBox 4">
            <a:extLst>
              <a:ext uri="{FF2B5EF4-FFF2-40B4-BE49-F238E27FC236}">
                <a16:creationId xmlns:a16="http://schemas.microsoft.com/office/drawing/2014/main" id="{3D9EFC84-E5EE-440B-211E-C60CE7AA2BBB}"/>
              </a:ext>
            </a:extLst>
          </p:cNvPr>
          <p:cNvSpPr txBox="1"/>
          <p:nvPr/>
        </p:nvSpPr>
        <p:spPr>
          <a:xfrm>
            <a:off x="1143000" y="374303"/>
            <a:ext cx="7239000" cy="1631216"/>
          </a:xfrm>
          <a:prstGeom prst="rect">
            <a:avLst/>
          </a:prstGeom>
          <a:noFill/>
        </p:spPr>
        <p:txBody>
          <a:bodyPr wrap="square">
            <a:spAutoFit/>
          </a:bodyPr>
          <a:lstStyle/>
          <a:p>
            <a:pPr marL="12065" lvl="1">
              <a:lnSpc>
                <a:spcPct val="100000"/>
              </a:lnSpc>
              <a:spcBef>
                <a:spcPts val="819"/>
              </a:spcBef>
              <a:tabLst>
                <a:tab pos="674370" algn="l"/>
              </a:tabLst>
            </a:pPr>
            <a:r>
              <a:rPr lang="en-US" sz="2000" b="1">
                <a:solidFill>
                  <a:srgbClr val="000066"/>
                </a:solidFill>
                <a:latin typeface="Cambria"/>
                <a:cs typeface="Cambria"/>
              </a:rPr>
              <a:t>Thuyết trình chủ đề nhóm:</a:t>
            </a:r>
          </a:p>
          <a:p>
            <a:pPr marL="12065" lvl="1" algn="just">
              <a:lnSpc>
                <a:spcPct val="100000"/>
              </a:lnSpc>
              <a:spcBef>
                <a:spcPts val="819"/>
              </a:spcBef>
              <a:tabLst>
                <a:tab pos="674370" algn="l"/>
              </a:tabLst>
            </a:pPr>
            <a:endParaRPr lang="en-US" sz="2000">
              <a:solidFill>
                <a:srgbClr val="000066"/>
              </a:solidFill>
              <a:latin typeface="Cambria"/>
              <a:cs typeface="Cambria"/>
            </a:endParaRPr>
          </a:p>
          <a:p>
            <a:pPr marL="12065" lvl="1" algn="just">
              <a:lnSpc>
                <a:spcPct val="100000"/>
              </a:lnSpc>
              <a:spcBef>
                <a:spcPts val="819"/>
              </a:spcBef>
              <a:tabLst>
                <a:tab pos="674370" algn="l"/>
              </a:tabLst>
            </a:pPr>
            <a:r>
              <a:rPr lang="en-US" sz="2000">
                <a:solidFill>
                  <a:srgbClr val="000066"/>
                </a:solidFill>
                <a:latin typeface="Cambria"/>
                <a:cs typeface="Cambria"/>
              </a:rPr>
              <a:t>Phân nhóm lựa chọn/chuẩn bị thuyết trình trong các chủ đề sau:</a:t>
            </a:r>
          </a:p>
          <a:p>
            <a:pPr marL="12065" lvl="1" algn="just">
              <a:lnSpc>
                <a:spcPct val="100000"/>
              </a:lnSpc>
              <a:spcBef>
                <a:spcPts val="819"/>
              </a:spcBef>
              <a:tabLst>
                <a:tab pos="674370" algn="l"/>
              </a:tabLst>
            </a:pPr>
            <a:r>
              <a:rPr lang="vi-VN" sz="2000">
                <a:solidFill>
                  <a:srgbClr val="000066"/>
                </a:solidFill>
                <a:latin typeface="Cambria"/>
                <a:cs typeface="Cambria"/>
              </a:rPr>
              <a:t>Chủ đề về các vi điều khiên (MCU): </a:t>
            </a:r>
          </a:p>
        </p:txBody>
      </p:sp>
      <p:sp>
        <p:nvSpPr>
          <p:cNvPr id="4" name="TextBox 3">
            <a:extLst>
              <a:ext uri="{FF2B5EF4-FFF2-40B4-BE49-F238E27FC236}">
                <a16:creationId xmlns:a16="http://schemas.microsoft.com/office/drawing/2014/main" id="{5FB0CD00-671F-2130-F649-D21621E2A100}"/>
              </a:ext>
            </a:extLst>
          </p:cNvPr>
          <p:cNvSpPr txBox="1"/>
          <p:nvPr/>
        </p:nvSpPr>
        <p:spPr>
          <a:xfrm>
            <a:off x="1524000" y="2207420"/>
            <a:ext cx="7219950" cy="4514056"/>
          </a:xfrm>
          <a:prstGeom prst="rect">
            <a:avLst/>
          </a:prstGeom>
          <a:noFill/>
        </p:spPr>
        <p:txBody>
          <a:bodyPr wrap="square" numCol="2">
            <a:spAutoFit/>
          </a:bodyPr>
          <a:lstStyle/>
          <a:p>
            <a:pPr marL="12065" lvl="1" algn="just">
              <a:lnSpc>
                <a:spcPct val="100000"/>
              </a:lnSpc>
              <a:spcBef>
                <a:spcPts val="819"/>
              </a:spcBef>
              <a:tabLst>
                <a:tab pos="674370" algn="l"/>
              </a:tabLst>
            </a:pPr>
            <a:r>
              <a:rPr lang="vi-VN">
                <a:solidFill>
                  <a:srgbClr val="000066"/>
                </a:solidFill>
                <a:latin typeface="Cambria"/>
                <a:cs typeface="Cambria"/>
              </a:rPr>
              <a:t>+ AVR (Atmel)  </a:t>
            </a:r>
            <a:r>
              <a:rPr lang="en-US">
                <a:solidFill>
                  <a:srgbClr val="000066"/>
                </a:solidFill>
                <a:latin typeface="Cambria"/>
                <a:cs typeface="Cambria"/>
              </a:rPr>
              <a:t> </a:t>
            </a:r>
          </a:p>
          <a:p>
            <a:pPr marL="12065" lvl="1" algn="just">
              <a:lnSpc>
                <a:spcPct val="100000"/>
              </a:lnSpc>
              <a:spcBef>
                <a:spcPts val="819"/>
              </a:spcBef>
              <a:tabLst>
                <a:tab pos="674370" algn="l"/>
              </a:tabLst>
            </a:pPr>
            <a:r>
              <a:rPr lang="vi-VN">
                <a:solidFill>
                  <a:srgbClr val="000066"/>
                </a:solidFill>
                <a:latin typeface="Cambria"/>
                <a:cs typeface="Cambria"/>
              </a:rPr>
              <a:t>+</a:t>
            </a:r>
            <a:r>
              <a:rPr lang="en-US">
                <a:solidFill>
                  <a:srgbClr val="000066"/>
                </a:solidFill>
                <a:latin typeface="Cambria"/>
                <a:cs typeface="Cambria"/>
              </a:rPr>
              <a:t> </a:t>
            </a:r>
            <a:r>
              <a:rPr lang="vi-VN">
                <a:solidFill>
                  <a:srgbClr val="000066"/>
                </a:solidFill>
                <a:latin typeface="Cambria"/>
                <a:cs typeface="Cambria"/>
              </a:rPr>
              <a:t>PIC (Microchip)    </a:t>
            </a:r>
            <a:endParaRPr lang="en-US">
              <a:solidFill>
                <a:srgbClr val="000066"/>
              </a:solidFill>
              <a:latin typeface="Cambria"/>
              <a:cs typeface="Cambria"/>
            </a:endParaRPr>
          </a:p>
          <a:p>
            <a:pPr marL="12065" lvl="1" algn="just">
              <a:lnSpc>
                <a:spcPct val="100000"/>
              </a:lnSpc>
              <a:spcBef>
                <a:spcPts val="819"/>
              </a:spcBef>
              <a:tabLst>
                <a:tab pos="674370" algn="l"/>
              </a:tabLst>
            </a:pPr>
            <a:r>
              <a:rPr lang="en-US">
                <a:solidFill>
                  <a:srgbClr val="000066"/>
                </a:solidFill>
                <a:latin typeface="Cambria"/>
                <a:cs typeface="Cambria"/>
              </a:rPr>
              <a:t>+</a:t>
            </a:r>
            <a:r>
              <a:rPr lang="vi-VN">
                <a:solidFill>
                  <a:srgbClr val="000066"/>
                </a:solidFill>
                <a:latin typeface="Cambria"/>
                <a:cs typeface="Cambria"/>
              </a:rPr>
              <a:t> STM32(XTMicroelectronics)</a:t>
            </a:r>
            <a:r>
              <a:rPr lang="en-US">
                <a:solidFill>
                  <a:srgbClr val="000066"/>
                </a:solidFill>
                <a:latin typeface="Cambria"/>
                <a:cs typeface="Cambria"/>
              </a:rPr>
              <a:t>   </a:t>
            </a:r>
          </a:p>
          <a:p>
            <a:pPr marL="12065" lvl="1" algn="just">
              <a:lnSpc>
                <a:spcPct val="100000"/>
              </a:lnSpc>
              <a:spcBef>
                <a:spcPts val="819"/>
              </a:spcBef>
              <a:tabLst>
                <a:tab pos="674370" algn="l"/>
              </a:tabLst>
            </a:pPr>
            <a:r>
              <a:rPr lang="en-US">
                <a:solidFill>
                  <a:srgbClr val="000066"/>
                </a:solidFill>
                <a:latin typeface="Cambria"/>
                <a:cs typeface="Cambria"/>
              </a:rPr>
              <a:t>+</a:t>
            </a:r>
            <a:r>
              <a:rPr lang="vi-VN">
                <a:solidFill>
                  <a:srgbClr val="000066"/>
                </a:solidFill>
                <a:latin typeface="Cambria"/>
                <a:cs typeface="Cambria"/>
              </a:rPr>
              <a:t> 8051 (Intel/NXP)        </a:t>
            </a:r>
            <a:endParaRPr lang="en-US">
              <a:solidFill>
                <a:srgbClr val="000066"/>
              </a:solidFill>
              <a:latin typeface="Cambria"/>
              <a:cs typeface="Cambria"/>
            </a:endParaRPr>
          </a:p>
          <a:p>
            <a:pPr marL="12065" lvl="1" algn="just">
              <a:lnSpc>
                <a:spcPct val="100000"/>
              </a:lnSpc>
              <a:spcBef>
                <a:spcPts val="819"/>
              </a:spcBef>
              <a:tabLst>
                <a:tab pos="674370" algn="l"/>
              </a:tabLst>
            </a:pPr>
            <a:r>
              <a:rPr lang="vi-VN">
                <a:solidFill>
                  <a:srgbClr val="000066"/>
                </a:solidFill>
                <a:latin typeface="Cambria"/>
                <a:cs typeface="Cambria"/>
              </a:rPr>
              <a:t>+ ESP32 (Espressif Systems)         </a:t>
            </a:r>
            <a:endParaRPr lang="en-US">
              <a:solidFill>
                <a:srgbClr val="000066"/>
              </a:solidFill>
              <a:latin typeface="Cambria"/>
              <a:cs typeface="Cambria"/>
            </a:endParaRPr>
          </a:p>
          <a:p>
            <a:pPr marL="12065" lvl="1" algn="just">
              <a:lnSpc>
                <a:spcPct val="100000"/>
              </a:lnSpc>
              <a:spcBef>
                <a:spcPts val="819"/>
              </a:spcBef>
              <a:tabLst>
                <a:tab pos="674370" algn="l"/>
              </a:tabLst>
            </a:pPr>
            <a:r>
              <a:rPr lang="vi-VN">
                <a:solidFill>
                  <a:srgbClr val="000066"/>
                </a:solidFill>
                <a:latin typeface="Cambria"/>
                <a:cs typeface="Cambria"/>
              </a:rPr>
              <a:t>+ MSP430 (Texas Instruments)</a:t>
            </a:r>
            <a:r>
              <a:rPr lang="en-US">
                <a:solidFill>
                  <a:srgbClr val="000066"/>
                </a:solidFill>
                <a:latin typeface="Cambria"/>
                <a:cs typeface="Cambria"/>
              </a:rPr>
              <a:t>   </a:t>
            </a:r>
          </a:p>
          <a:p>
            <a:pPr marL="12065" lvl="1" algn="just">
              <a:lnSpc>
                <a:spcPct val="100000"/>
              </a:lnSpc>
              <a:spcBef>
                <a:spcPts val="819"/>
              </a:spcBef>
              <a:tabLst>
                <a:tab pos="674370" algn="l"/>
              </a:tabLst>
            </a:pPr>
            <a:r>
              <a:rPr lang="vi-VN">
                <a:solidFill>
                  <a:srgbClr val="000066"/>
                </a:solidFill>
                <a:latin typeface="Cambria"/>
                <a:cs typeface="Cambria"/>
              </a:rPr>
              <a:t>+ nRF52840                  </a:t>
            </a:r>
            <a:endParaRPr lang="en-US">
              <a:solidFill>
                <a:srgbClr val="000066"/>
              </a:solidFill>
              <a:latin typeface="Cambria"/>
              <a:cs typeface="Cambria"/>
            </a:endParaRPr>
          </a:p>
          <a:p>
            <a:pPr marL="12065" lvl="1" algn="just">
              <a:lnSpc>
                <a:spcPct val="100000"/>
              </a:lnSpc>
              <a:spcBef>
                <a:spcPts val="819"/>
              </a:spcBef>
              <a:tabLst>
                <a:tab pos="674370" algn="l"/>
              </a:tabLst>
            </a:pPr>
            <a:endParaRPr lang="en-US">
              <a:solidFill>
                <a:srgbClr val="000066"/>
              </a:solidFill>
              <a:latin typeface="Cambria"/>
              <a:cs typeface="Cambria"/>
            </a:endParaRPr>
          </a:p>
          <a:p>
            <a:pPr marL="12065" lvl="1" algn="just">
              <a:lnSpc>
                <a:spcPct val="100000"/>
              </a:lnSpc>
              <a:spcBef>
                <a:spcPts val="819"/>
              </a:spcBef>
              <a:tabLst>
                <a:tab pos="674370" algn="l"/>
              </a:tabLst>
            </a:pPr>
            <a:endParaRPr lang="en-US">
              <a:solidFill>
                <a:srgbClr val="000066"/>
              </a:solidFill>
              <a:latin typeface="Cambria"/>
              <a:cs typeface="Cambria"/>
            </a:endParaRPr>
          </a:p>
          <a:p>
            <a:pPr marL="12065" lvl="1" algn="just">
              <a:lnSpc>
                <a:spcPct val="100000"/>
              </a:lnSpc>
              <a:spcBef>
                <a:spcPts val="819"/>
              </a:spcBef>
              <a:tabLst>
                <a:tab pos="674370" algn="l"/>
              </a:tabLst>
            </a:pPr>
            <a:endParaRPr lang="en-US">
              <a:solidFill>
                <a:srgbClr val="000066"/>
              </a:solidFill>
              <a:latin typeface="Cambria"/>
              <a:cs typeface="Cambria"/>
            </a:endParaRPr>
          </a:p>
          <a:p>
            <a:pPr marL="12065" lvl="1" algn="just">
              <a:lnSpc>
                <a:spcPct val="100000"/>
              </a:lnSpc>
              <a:spcBef>
                <a:spcPts val="819"/>
              </a:spcBef>
              <a:tabLst>
                <a:tab pos="674370" algn="l"/>
              </a:tabLst>
            </a:pPr>
            <a:endParaRPr lang="en-US">
              <a:solidFill>
                <a:srgbClr val="000066"/>
              </a:solidFill>
              <a:latin typeface="Cambria"/>
              <a:cs typeface="Cambria"/>
            </a:endParaRPr>
          </a:p>
          <a:p>
            <a:pPr marL="12065" lvl="1" algn="just">
              <a:lnSpc>
                <a:spcPct val="100000"/>
              </a:lnSpc>
              <a:spcBef>
                <a:spcPts val="819"/>
              </a:spcBef>
              <a:tabLst>
                <a:tab pos="674370" algn="l"/>
              </a:tabLst>
            </a:pPr>
            <a:endParaRPr lang="en-US">
              <a:solidFill>
                <a:srgbClr val="000066"/>
              </a:solidFill>
              <a:latin typeface="Cambria"/>
              <a:cs typeface="Cambria"/>
            </a:endParaRPr>
          </a:p>
          <a:p>
            <a:pPr marL="12065" lvl="1" algn="just">
              <a:lnSpc>
                <a:spcPct val="100000"/>
              </a:lnSpc>
              <a:spcBef>
                <a:spcPts val="819"/>
              </a:spcBef>
              <a:tabLst>
                <a:tab pos="674370" algn="l"/>
              </a:tabLst>
            </a:pPr>
            <a:r>
              <a:rPr lang="vi-VN">
                <a:solidFill>
                  <a:srgbClr val="000066"/>
                </a:solidFill>
                <a:latin typeface="Cambria"/>
                <a:cs typeface="Cambria"/>
              </a:rPr>
              <a:t>+ ESPxxx      </a:t>
            </a:r>
            <a:endParaRPr lang="en-US">
              <a:solidFill>
                <a:srgbClr val="000066"/>
              </a:solidFill>
              <a:latin typeface="Cambria"/>
              <a:cs typeface="Cambria"/>
            </a:endParaRPr>
          </a:p>
          <a:p>
            <a:pPr marL="12065" lvl="1" algn="just">
              <a:lnSpc>
                <a:spcPct val="100000"/>
              </a:lnSpc>
              <a:spcBef>
                <a:spcPts val="819"/>
              </a:spcBef>
              <a:tabLst>
                <a:tab pos="674370" algn="l"/>
              </a:tabLst>
            </a:pPr>
            <a:r>
              <a:rPr lang="vi-VN">
                <a:solidFill>
                  <a:srgbClr val="000066"/>
                </a:solidFill>
                <a:latin typeface="Cambria"/>
                <a:cs typeface="Cambria"/>
              </a:rPr>
              <a:t>+ Attiny85</a:t>
            </a:r>
            <a:r>
              <a:rPr lang="en-US">
                <a:solidFill>
                  <a:srgbClr val="000066"/>
                </a:solidFill>
                <a:latin typeface="Cambria"/>
                <a:cs typeface="Cambria"/>
              </a:rPr>
              <a:t>     </a:t>
            </a:r>
          </a:p>
          <a:p>
            <a:pPr marL="12065" lvl="1" algn="just">
              <a:lnSpc>
                <a:spcPct val="100000"/>
              </a:lnSpc>
              <a:spcBef>
                <a:spcPts val="819"/>
              </a:spcBef>
              <a:tabLst>
                <a:tab pos="674370" algn="l"/>
              </a:tabLst>
            </a:pPr>
            <a:r>
              <a:rPr lang="vi-VN">
                <a:solidFill>
                  <a:srgbClr val="000066"/>
                </a:solidFill>
                <a:latin typeface="Cambria"/>
                <a:cs typeface="Cambria"/>
              </a:rPr>
              <a:t>+ Raspberry Pi Pico     </a:t>
            </a:r>
            <a:endParaRPr lang="en-US">
              <a:solidFill>
                <a:srgbClr val="000066"/>
              </a:solidFill>
              <a:latin typeface="Cambria"/>
              <a:cs typeface="Cambria"/>
            </a:endParaRPr>
          </a:p>
          <a:p>
            <a:pPr marL="12065" lvl="1" algn="just">
              <a:lnSpc>
                <a:spcPct val="100000"/>
              </a:lnSpc>
              <a:spcBef>
                <a:spcPts val="819"/>
              </a:spcBef>
              <a:tabLst>
                <a:tab pos="674370" algn="l"/>
              </a:tabLst>
            </a:pPr>
            <a:r>
              <a:rPr lang="en-US">
                <a:solidFill>
                  <a:srgbClr val="000066"/>
                </a:solidFill>
                <a:latin typeface="Cambria"/>
                <a:cs typeface="Cambria"/>
              </a:rPr>
              <a:t>+</a:t>
            </a:r>
            <a:r>
              <a:rPr lang="vi-VN">
                <a:solidFill>
                  <a:srgbClr val="000066"/>
                </a:solidFill>
                <a:latin typeface="Cambria"/>
                <a:cs typeface="Cambria"/>
              </a:rPr>
              <a:t> LPCx (Philips)</a:t>
            </a:r>
          </a:p>
          <a:p>
            <a:pPr marL="12065" lvl="1" algn="just">
              <a:lnSpc>
                <a:spcPct val="100000"/>
              </a:lnSpc>
              <a:spcBef>
                <a:spcPts val="819"/>
              </a:spcBef>
              <a:tabLst>
                <a:tab pos="674370" algn="l"/>
              </a:tabLst>
            </a:pPr>
            <a:r>
              <a:rPr lang="vi-VN">
                <a:solidFill>
                  <a:srgbClr val="000066"/>
                </a:solidFill>
                <a:latin typeface="Cambria"/>
                <a:cs typeface="Cambria"/>
              </a:rPr>
              <a:t>+ AMCC (Applied Micro Circuits Corporation)</a:t>
            </a:r>
          </a:p>
        </p:txBody>
      </p:sp>
    </p:spTree>
    <p:extLst>
      <p:ext uri="{BB962C8B-B14F-4D97-AF65-F5344CB8AC3E}">
        <p14:creationId xmlns:p14="http://schemas.microsoft.com/office/powerpoint/2010/main" val="37083278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8FFE56A-893B-4A9C-BB26-9B7FC42D8F6C}" type="slidenum">
              <a:rPr lang="en-US" smtClean="0">
                <a:latin typeface="Cambria" panose="02040503050406030204" pitchFamily="18" charset="0"/>
              </a:rPr>
              <a:pPr/>
              <a:t>24</a:t>
            </a:fld>
            <a:endParaRPr lang="en-US" dirty="0">
              <a:latin typeface="Cambria" panose="02040503050406030204" pitchFamily="18" charset="0"/>
            </a:endParaRPr>
          </a:p>
        </p:txBody>
      </p:sp>
      <p:sp>
        <p:nvSpPr>
          <p:cNvPr id="6" name="TextBox 5">
            <a:extLst>
              <a:ext uri="{FF2B5EF4-FFF2-40B4-BE49-F238E27FC236}">
                <a16:creationId xmlns:a16="http://schemas.microsoft.com/office/drawing/2014/main" id="{F2999DF0-CBFE-41C8-831E-03B195A004EC}"/>
              </a:ext>
            </a:extLst>
          </p:cNvPr>
          <p:cNvSpPr txBox="1"/>
          <p:nvPr/>
        </p:nvSpPr>
        <p:spPr>
          <a:xfrm>
            <a:off x="5196253" y="4897956"/>
            <a:ext cx="358727" cy="300082"/>
          </a:xfrm>
          <a:prstGeom prst="rect">
            <a:avLst/>
          </a:prstGeom>
          <a:solidFill>
            <a:schemeClr val="bg1"/>
          </a:solidFill>
        </p:spPr>
        <p:txBody>
          <a:bodyPr wrap="square" rtlCol="0">
            <a:spAutoFit/>
          </a:bodyPr>
          <a:lstStyle/>
          <a:p>
            <a:endParaRPr lang="vi-VN" sz="1350">
              <a:latin typeface="Cambria" panose="02040503050406030204" pitchFamily="18" charset="0"/>
            </a:endParaRPr>
          </a:p>
        </p:txBody>
      </p:sp>
      <p:sp>
        <p:nvSpPr>
          <p:cNvPr id="5" name="TextBox 4">
            <a:extLst>
              <a:ext uri="{FF2B5EF4-FFF2-40B4-BE49-F238E27FC236}">
                <a16:creationId xmlns:a16="http://schemas.microsoft.com/office/drawing/2014/main" id="{3D9EFC84-E5EE-440B-211E-C60CE7AA2BBB}"/>
              </a:ext>
            </a:extLst>
          </p:cNvPr>
          <p:cNvSpPr txBox="1"/>
          <p:nvPr/>
        </p:nvSpPr>
        <p:spPr>
          <a:xfrm>
            <a:off x="1143000" y="374303"/>
            <a:ext cx="7086600" cy="5427127"/>
          </a:xfrm>
          <a:prstGeom prst="rect">
            <a:avLst/>
          </a:prstGeom>
          <a:noFill/>
        </p:spPr>
        <p:txBody>
          <a:bodyPr wrap="square">
            <a:spAutoFit/>
          </a:bodyPr>
          <a:lstStyle/>
          <a:p>
            <a:pPr marL="12065" lvl="1">
              <a:lnSpc>
                <a:spcPct val="100000"/>
              </a:lnSpc>
              <a:spcBef>
                <a:spcPts val="819"/>
              </a:spcBef>
              <a:tabLst>
                <a:tab pos="674370" algn="l"/>
              </a:tabLst>
            </a:pPr>
            <a:r>
              <a:rPr lang="en-US" sz="2000" b="1">
                <a:solidFill>
                  <a:srgbClr val="000066"/>
                </a:solidFill>
                <a:latin typeface="Cambria"/>
                <a:cs typeface="Cambria"/>
              </a:rPr>
              <a:t>Thuyết trình chủ đề nhóm:</a:t>
            </a:r>
          </a:p>
          <a:p>
            <a:pPr marL="12065" lvl="1" algn="just">
              <a:lnSpc>
                <a:spcPct val="100000"/>
              </a:lnSpc>
              <a:spcBef>
                <a:spcPts val="819"/>
              </a:spcBef>
              <a:tabLst>
                <a:tab pos="674370" algn="l"/>
              </a:tabLst>
            </a:pPr>
            <a:r>
              <a:rPr lang="en-US" sz="2000">
                <a:solidFill>
                  <a:srgbClr val="000066"/>
                </a:solidFill>
                <a:latin typeface="Cambria"/>
                <a:cs typeface="Cambria"/>
              </a:rPr>
              <a:t>Phân nhóm lựa chọn/chuẩn bị thuyết trình trong các chủ đề sau:</a:t>
            </a:r>
          </a:p>
          <a:p>
            <a:pPr marL="12065" lvl="1" algn="just">
              <a:lnSpc>
                <a:spcPct val="100000"/>
              </a:lnSpc>
              <a:spcBef>
                <a:spcPts val="819"/>
              </a:spcBef>
              <a:tabLst>
                <a:tab pos="674370" algn="l"/>
              </a:tabLst>
            </a:pPr>
            <a:endParaRPr lang="en-US" sz="2000" b="1">
              <a:solidFill>
                <a:srgbClr val="000066"/>
              </a:solidFill>
              <a:latin typeface="Cambria"/>
              <a:cs typeface="Cambria"/>
            </a:endParaRPr>
          </a:p>
          <a:p>
            <a:pPr marL="12065" lvl="1" algn="just">
              <a:lnSpc>
                <a:spcPct val="100000"/>
              </a:lnSpc>
              <a:spcBef>
                <a:spcPts val="819"/>
              </a:spcBef>
              <a:tabLst>
                <a:tab pos="674370" algn="l"/>
              </a:tabLst>
            </a:pPr>
            <a:r>
              <a:rPr lang="vi-VN" sz="2000" b="1">
                <a:solidFill>
                  <a:srgbClr val="000066"/>
                </a:solidFill>
                <a:latin typeface="Cambria"/>
                <a:cs typeface="Cambria"/>
              </a:rPr>
              <a:t>Nội dung gợi ý cho phần thiết trình của nhóm:</a:t>
            </a:r>
          </a:p>
          <a:p>
            <a:pPr marL="623888" lvl="1" indent="-285750" algn="just">
              <a:lnSpc>
                <a:spcPct val="100000"/>
              </a:lnSpc>
              <a:spcBef>
                <a:spcPts val="819"/>
              </a:spcBef>
              <a:buFont typeface="Wingdings" panose="05000000000000000000" pitchFamily="2" charset="2"/>
              <a:buChar char="§"/>
              <a:tabLst>
                <a:tab pos="674370" algn="l"/>
              </a:tabLst>
            </a:pPr>
            <a:r>
              <a:rPr lang="vi-VN">
                <a:solidFill>
                  <a:srgbClr val="000066"/>
                </a:solidFill>
                <a:latin typeface="Cambria"/>
                <a:cs typeface="Cambria"/>
              </a:rPr>
              <a:t>Thông tin cơ bản về nhà sản xuất/lỗi/công nghệ/Họ vđk/đời/phiên bản</a:t>
            </a:r>
            <a:endParaRPr lang="en-US">
              <a:solidFill>
                <a:srgbClr val="000066"/>
              </a:solidFill>
              <a:latin typeface="Cambria"/>
              <a:cs typeface="Cambria"/>
            </a:endParaRPr>
          </a:p>
          <a:p>
            <a:pPr marL="623888" lvl="1" indent="-285750" algn="just">
              <a:lnSpc>
                <a:spcPct val="100000"/>
              </a:lnSpc>
              <a:spcBef>
                <a:spcPts val="819"/>
              </a:spcBef>
              <a:buFont typeface="Wingdings" panose="05000000000000000000" pitchFamily="2" charset="2"/>
              <a:buChar char="§"/>
              <a:tabLst>
                <a:tab pos="674370" algn="l"/>
              </a:tabLst>
            </a:pPr>
            <a:r>
              <a:rPr lang="en-US">
                <a:solidFill>
                  <a:srgbClr val="000066"/>
                </a:solidFill>
                <a:latin typeface="Cambria"/>
                <a:cs typeface="Cambria"/>
              </a:rPr>
              <a:t>Đặc tính vật lý</a:t>
            </a:r>
            <a:r>
              <a:rPr lang="vi-VN">
                <a:solidFill>
                  <a:srgbClr val="000066"/>
                </a:solidFill>
                <a:latin typeface="Cambria"/>
                <a:cs typeface="Cambria"/>
              </a:rPr>
              <a:t>: Bao gồm số lượng IO</a:t>
            </a:r>
            <a:r>
              <a:rPr lang="en-US">
                <a:solidFill>
                  <a:srgbClr val="000066"/>
                </a:solidFill>
                <a:latin typeface="Cambria"/>
                <a:cs typeface="Cambria"/>
              </a:rPr>
              <a:t>, các loại cổng hỗ trợ</a:t>
            </a:r>
            <a:r>
              <a:rPr lang="vi-VN">
                <a:solidFill>
                  <a:srgbClr val="000066"/>
                </a:solidFill>
                <a:latin typeface="Cambria"/>
                <a:cs typeface="Cambria"/>
              </a:rPr>
              <a:t>, tốc độ xử lý, bộ nhớ, giao tiếp với các thiết bị ngoại vi, </a:t>
            </a:r>
            <a:r>
              <a:rPr lang="en-US">
                <a:solidFill>
                  <a:srgbClr val="000066"/>
                </a:solidFill>
                <a:latin typeface="Cambria"/>
                <a:cs typeface="Cambria"/>
              </a:rPr>
              <a:t>điện áp</a:t>
            </a:r>
            <a:endParaRPr lang="vi-VN">
              <a:solidFill>
                <a:srgbClr val="000066"/>
              </a:solidFill>
              <a:latin typeface="Cambria"/>
              <a:cs typeface="Cambria"/>
            </a:endParaRPr>
          </a:p>
          <a:p>
            <a:pPr marL="623888" lvl="1" indent="-285750" algn="just">
              <a:lnSpc>
                <a:spcPct val="100000"/>
              </a:lnSpc>
              <a:spcBef>
                <a:spcPts val="819"/>
              </a:spcBef>
              <a:buFont typeface="Wingdings" panose="05000000000000000000" pitchFamily="2" charset="2"/>
              <a:buChar char="§"/>
              <a:tabLst>
                <a:tab pos="674370" algn="l"/>
              </a:tabLst>
            </a:pPr>
            <a:r>
              <a:rPr lang="vi-VN">
                <a:solidFill>
                  <a:srgbClr val="000066"/>
                </a:solidFill>
                <a:latin typeface="Cambria"/>
                <a:cs typeface="Cambria"/>
              </a:rPr>
              <a:t>Giá MCU</a:t>
            </a:r>
            <a:r>
              <a:rPr lang="en-US">
                <a:solidFill>
                  <a:srgbClr val="000066"/>
                </a:solidFill>
                <a:latin typeface="Cambria"/>
                <a:cs typeface="Cambria"/>
              </a:rPr>
              <a:t>/Các sản phẩm cùng họ</a:t>
            </a:r>
          </a:p>
          <a:p>
            <a:pPr marL="623888" lvl="1" indent="-285750" algn="just">
              <a:lnSpc>
                <a:spcPct val="100000"/>
              </a:lnSpc>
              <a:spcBef>
                <a:spcPts val="819"/>
              </a:spcBef>
              <a:buFont typeface="Wingdings" panose="05000000000000000000" pitchFamily="2" charset="2"/>
              <a:buChar char="§"/>
              <a:tabLst>
                <a:tab pos="674370" algn="l"/>
              </a:tabLst>
            </a:pPr>
            <a:r>
              <a:rPr lang="vi-VN">
                <a:solidFill>
                  <a:srgbClr val="000066"/>
                </a:solidFill>
                <a:latin typeface="Cambria"/>
                <a:cs typeface="Cambria"/>
              </a:rPr>
              <a:t>Hỗ trợ của nhà sản xuất: tài liệu, công cụ lập trình, hỗ trợ kỹ thuật, ngôn ngữ, cộng đồng.. vv.</a:t>
            </a:r>
          </a:p>
          <a:p>
            <a:pPr marL="623888" lvl="1" indent="-285750" algn="just">
              <a:lnSpc>
                <a:spcPct val="100000"/>
              </a:lnSpc>
              <a:spcBef>
                <a:spcPts val="819"/>
              </a:spcBef>
              <a:buFont typeface="Wingdings" panose="05000000000000000000" pitchFamily="2" charset="2"/>
              <a:buChar char="§"/>
              <a:tabLst>
                <a:tab pos="674370" algn="l"/>
              </a:tabLst>
            </a:pPr>
            <a:r>
              <a:rPr lang="vi-VN">
                <a:solidFill>
                  <a:srgbClr val="000066"/>
                </a:solidFill>
                <a:latin typeface="Cambria"/>
                <a:cs typeface="Cambria"/>
              </a:rPr>
              <a:t>Các hỗ trợ phần cứng và phần mềm...</a:t>
            </a:r>
          </a:p>
          <a:p>
            <a:pPr marL="623888" lvl="1" indent="-285750" algn="just">
              <a:lnSpc>
                <a:spcPct val="100000"/>
              </a:lnSpc>
              <a:spcBef>
                <a:spcPts val="819"/>
              </a:spcBef>
              <a:buFont typeface="Wingdings" panose="05000000000000000000" pitchFamily="2" charset="2"/>
              <a:buChar char="§"/>
              <a:tabLst>
                <a:tab pos="674370" algn="l"/>
              </a:tabLst>
            </a:pPr>
            <a:r>
              <a:rPr lang="vi-VN">
                <a:solidFill>
                  <a:srgbClr val="000066"/>
                </a:solidFill>
                <a:latin typeface="Cambria"/>
                <a:cs typeface="Cambria"/>
              </a:rPr>
              <a:t>Lập trình sản phẩm/minh họa</a:t>
            </a:r>
            <a:endParaRPr lang="en-US">
              <a:solidFill>
                <a:srgbClr val="000066"/>
              </a:solidFill>
              <a:latin typeface="Cambria"/>
              <a:cs typeface="Cambria"/>
            </a:endParaRPr>
          </a:p>
          <a:p>
            <a:pPr marL="623888" lvl="1" indent="-285750" algn="just">
              <a:lnSpc>
                <a:spcPct val="100000"/>
              </a:lnSpc>
              <a:spcBef>
                <a:spcPts val="819"/>
              </a:spcBef>
              <a:buFont typeface="Wingdings" panose="05000000000000000000" pitchFamily="2" charset="2"/>
              <a:buChar char="§"/>
              <a:tabLst>
                <a:tab pos="674370" algn="l"/>
              </a:tabLst>
            </a:pPr>
            <a:r>
              <a:rPr lang="en-US">
                <a:solidFill>
                  <a:srgbClr val="000066"/>
                </a:solidFill>
                <a:latin typeface="Cambria"/>
                <a:cs typeface="Cambria"/>
              </a:rPr>
              <a:t>Ứng dụng của MCU trong các lĩnh vực nhúng nào?</a:t>
            </a:r>
          </a:p>
        </p:txBody>
      </p:sp>
    </p:spTree>
    <p:extLst>
      <p:ext uri="{BB962C8B-B14F-4D97-AF65-F5344CB8AC3E}">
        <p14:creationId xmlns:p14="http://schemas.microsoft.com/office/powerpoint/2010/main" val="33924919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8FFE56A-893B-4A9C-BB26-9B7FC42D8F6C}" type="slidenum">
              <a:rPr lang="en-US" smtClean="0">
                <a:latin typeface="Cambria" panose="02040503050406030204" pitchFamily="18" charset="0"/>
              </a:rPr>
              <a:pPr/>
              <a:t>25</a:t>
            </a:fld>
            <a:endParaRPr lang="en-US" dirty="0">
              <a:latin typeface="Cambria" panose="02040503050406030204" pitchFamily="18" charset="0"/>
            </a:endParaRPr>
          </a:p>
        </p:txBody>
      </p:sp>
      <p:sp>
        <p:nvSpPr>
          <p:cNvPr id="6" name="TextBox 5">
            <a:extLst>
              <a:ext uri="{FF2B5EF4-FFF2-40B4-BE49-F238E27FC236}">
                <a16:creationId xmlns:a16="http://schemas.microsoft.com/office/drawing/2014/main" id="{F2999DF0-CBFE-41C8-831E-03B195A004EC}"/>
              </a:ext>
            </a:extLst>
          </p:cNvPr>
          <p:cNvSpPr txBox="1"/>
          <p:nvPr/>
        </p:nvSpPr>
        <p:spPr>
          <a:xfrm>
            <a:off x="5196253" y="4897956"/>
            <a:ext cx="358727" cy="300082"/>
          </a:xfrm>
          <a:prstGeom prst="rect">
            <a:avLst/>
          </a:prstGeom>
          <a:solidFill>
            <a:schemeClr val="bg1"/>
          </a:solidFill>
        </p:spPr>
        <p:txBody>
          <a:bodyPr wrap="square" rtlCol="0">
            <a:spAutoFit/>
          </a:bodyPr>
          <a:lstStyle/>
          <a:p>
            <a:endParaRPr lang="vi-VN" sz="1350">
              <a:latin typeface="Cambria" panose="02040503050406030204" pitchFamily="18" charset="0"/>
            </a:endParaRPr>
          </a:p>
        </p:txBody>
      </p:sp>
      <p:sp>
        <p:nvSpPr>
          <p:cNvPr id="5" name="TextBox 4">
            <a:extLst>
              <a:ext uri="{FF2B5EF4-FFF2-40B4-BE49-F238E27FC236}">
                <a16:creationId xmlns:a16="http://schemas.microsoft.com/office/drawing/2014/main" id="{3D9EFC84-E5EE-440B-211E-C60CE7AA2BBB}"/>
              </a:ext>
            </a:extLst>
          </p:cNvPr>
          <p:cNvSpPr txBox="1"/>
          <p:nvPr/>
        </p:nvSpPr>
        <p:spPr>
          <a:xfrm>
            <a:off x="4018530" y="2819400"/>
            <a:ext cx="1371600" cy="461665"/>
          </a:xfrm>
          <a:prstGeom prst="rect">
            <a:avLst/>
          </a:prstGeom>
          <a:noFill/>
        </p:spPr>
        <p:txBody>
          <a:bodyPr wrap="square">
            <a:spAutoFit/>
          </a:bodyPr>
          <a:lstStyle/>
          <a:p>
            <a:pPr marL="12065" lvl="1">
              <a:lnSpc>
                <a:spcPct val="100000"/>
              </a:lnSpc>
              <a:spcBef>
                <a:spcPts val="819"/>
              </a:spcBef>
              <a:tabLst>
                <a:tab pos="674370" algn="l"/>
              </a:tabLst>
            </a:pPr>
            <a:r>
              <a:rPr lang="en-US" sz="2400" b="1">
                <a:solidFill>
                  <a:srgbClr val="000066"/>
                </a:solidFill>
                <a:latin typeface="Cambria"/>
                <a:cs typeface="Cambria"/>
              </a:rPr>
              <a:t>Q &amp; A</a:t>
            </a:r>
          </a:p>
        </p:txBody>
      </p:sp>
    </p:spTree>
    <p:extLst>
      <p:ext uri="{BB962C8B-B14F-4D97-AF65-F5344CB8AC3E}">
        <p14:creationId xmlns:p14="http://schemas.microsoft.com/office/powerpoint/2010/main" val="38973304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1447800" y="1524000"/>
            <a:ext cx="7797800" cy="3090589"/>
          </a:xfrm>
          <a:prstGeom prst="rect">
            <a:avLst/>
          </a:prstGeom>
        </p:spPr>
        <p:txBody>
          <a:bodyPr vert="horz" wrap="square" lIns="0" tIns="104139" rIns="0" bIns="0" rtlCol="0">
            <a:spAutoFit/>
          </a:bodyPr>
          <a:lstStyle/>
          <a:p>
            <a:pPr marL="673735" lvl="1" indent="-661670">
              <a:lnSpc>
                <a:spcPct val="100000"/>
              </a:lnSpc>
              <a:spcBef>
                <a:spcPts val="819"/>
              </a:spcBef>
              <a:buAutoNum type="arabicPeriod"/>
              <a:tabLst>
                <a:tab pos="674370" algn="l"/>
              </a:tabLst>
            </a:pPr>
            <a:r>
              <a:rPr lang="en-US" sz="2200" b="0" i="0">
                <a:solidFill>
                  <a:srgbClr val="374151"/>
                </a:solidFill>
                <a:effectLst/>
                <a:latin typeface="Cambria" panose="02040503050406030204" pitchFamily="18" charset="0"/>
                <a:ea typeface="Cambria" panose="02040503050406030204" pitchFamily="18" charset="0"/>
              </a:rPr>
              <a:t>Quy trình phát triển hệ thống nhúng</a:t>
            </a:r>
          </a:p>
          <a:p>
            <a:pPr marL="673735" lvl="1" indent="-661670">
              <a:lnSpc>
                <a:spcPct val="100000"/>
              </a:lnSpc>
              <a:spcBef>
                <a:spcPts val="819"/>
              </a:spcBef>
              <a:buAutoNum type="arabicPeriod"/>
              <a:tabLst>
                <a:tab pos="674370" algn="l"/>
              </a:tabLst>
            </a:pPr>
            <a:r>
              <a:rPr lang="en-US" sz="2200">
                <a:solidFill>
                  <a:srgbClr val="374151"/>
                </a:solidFill>
                <a:latin typeface="Cambria" panose="02040503050406030204" pitchFamily="18" charset="0"/>
                <a:ea typeface="Cambria" panose="02040503050406030204" pitchFamily="18" charset="0"/>
              </a:rPr>
              <a:t>Phần mềm hệ thống nhúng</a:t>
            </a:r>
          </a:p>
          <a:p>
            <a:pPr marL="673735" lvl="1" indent="-661670">
              <a:lnSpc>
                <a:spcPct val="100000"/>
              </a:lnSpc>
              <a:spcBef>
                <a:spcPts val="819"/>
              </a:spcBef>
              <a:buAutoNum type="arabicPeriod"/>
              <a:tabLst>
                <a:tab pos="674370" algn="l"/>
              </a:tabLst>
            </a:pPr>
            <a:r>
              <a:rPr lang="en-US" sz="2200">
                <a:solidFill>
                  <a:srgbClr val="374151"/>
                </a:solidFill>
                <a:latin typeface="Cambria" panose="02040503050406030204" pitchFamily="18" charset="0"/>
                <a:ea typeface="Cambria" panose="02040503050406030204" pitchFamily="18" charset="0"/>
              </a:rPr>
              <a:t>Đặc điểm phần mêm nhúng</a:t>
            </a:r>
          </a:p>
          <a:p>
            <a:pPr marL="673735" lvl="1" indent="-661670">
              <a:lnSpc>
                <a:spcPct val="100000"/>
              </a:lnSpc>
              <a:spcBef>
                <a:spcPts val="819"/>
              </a:spcBef>
              <a:buAutoNum type="arabicPeriod"/>
              <a:tabLst>
                <a:tab pos="674370" algn="l"/>
              </a:tabLst>
            </a:pPr>
            <a:r>
              <a:rPr lang="en-US" sz="2200">
                <a:solidFill>
                  <a:srgbClr val="374151"/>
                </a:solidFill>
                <a:latin typeface="Cambria" panose="02040503050406030204" pitchFamily="18" charset="0"/>
                <a:ea typeface="Cambria" panose="02040503050406030204" pitchFamily="18" charset="0"/>
              </a:rPr>
              <a:t>Hệ điều hành nhúng</a:t>
            </a:r>
          </a:p>
          <a:p>
            <a:pPr marL="673735" lvl="1" indent="-661670">
              <a:lnSpc>
                <a:spcPct val="100000"/>
              </a:lnSpc>
              <a:spcBef>
                <a:spcPts val="819"/>
              </a:spcBef>
              <a:buAutoNum type="arabicPeriod"/>
              <a:tabLst>
                <a:tab pos="674370" algn="l"/>
              </a:tabLst>
            </a:pPr>
            <a:r>
              <a:rPr lang="en-US" sz="2200">
                <a:solidFill>
                  <a:srgbClr val="374151"/>
                </a:solidFill>
                <a:latin typeface="Cambria" panose="02040503050406030204" pitchFamily="18" charset="0"/>
                <a:ea typeface="Cambria" panose="02040503050406030204" pitchFamily="18" charset="0"/>
              </a:rPr>
              <a:t>Một số khái niệm trong lĩnh vực Nhúng</a:t>
            </a:r>
          </a:p>
          <a:p>
            <a:pPr marL="673735" lvl="1" indent="-661670">
              <a:lnSpc>
                <a:spcPct val="100000"/>
              </a:lnSpc>
              <a:spcBef>
                <a:spcPts val="819"/>
              </a:spcBef>
              <a:buAutoNum type="arabicPeriod"/>
              <a:tabLst>
                <a:tab pos="674370" algn="l"/>
              </a:tabLst>
            </a:pPr>
            <a:r>
              <a:rPr lang="en-US" sz="2200">
                <a:solidFill>
                  <a:srgbClr val="374151"/>
                </a:solidFill>
                <a:latin typeface="Cambria" panose="02040503050406030204" pitchFamily="18" charset="0"/>
                <a:ea typeface="Cambria" panose="02040503050406030204" pitchFamily="18" charset="0"/>
              </a:rPr>
              <a:t>Một số ứng dụng nhúng với Arduino</a:t>
            </a:r>
          </a:p>
          <a:p>
            <a:pPr marL="673735" lvl="1" indent="-661670">
              <a:lnSpc>
                <a:spcPct val="100000"/>
              </a:lnSpc>
              <a:spcBef>
                <a:spcPts val="819"/>
              </a:spcBef>
              <a:buAutoNum type="arabicPeriod"/>
              <a:tabLst>
                <a:tab pos="674370" algn="l"/>
              </a:tabLst>
            </a:pPr>
            <a:endParaRPr lang="en-US" sz="2200" b="0" i="0">
              <a:solidFill>
                <a:srgbClr val="374151"/>
              </a:solidFill>
              <a:effectLst/>
              <a:latin typeface="Cambria" panose="02040503050406030204" pitchFamily="18" charset="0"/>
              <a:ea typeface="Cambria" panose="02040503050406030204" pitchFamily="18" charset="0"/>
            </a:endParaRPr>
          </a:p>
        </p:txBody>
      </p:sp>
      <p:sp>
        <p:nvSpPr>
          <p:cNvPr id="6" name="object 6"/>
          <p:cNvSpPr txBox="1"/>
          <p:nvPr/>
        </p:nvSpPr>
        <p:spPr>
          <a:xfrm>
            <a:off x="8915400" y="6598538"/>
            <a:ext cx="175895" cy="224790"/>
          </a:xfrm>
          <a:prstGeom prst="rect">
            <a:avLst/>
          </a:prstGeom>
        </p:spPr>
        <p:txBody>
          <a:bodyPr vert="horz" wrap="square" lIns="0" tIns="0" rIns="0" bIns="0" rtlCol="0">
            <a:spAutoFit/>
          </a:bodyPr>
          <a:lstStyle/>
          <a:p>
            <a:pPr marL="38100">
              <a:lnSpc>
                <a:spcPts val="1650"/>
              </a:lnSpc>
            </a:pPr>
            <a:fld id="{81D60167-4931-47E6-BA6A-407CBD079E47}" type="slidenum">
              <a:rPr sz="1400" dirty="0">
                <a:solidFill>
                  <a:srgbClr val="000066"/>
                </a:solidFill>
                <a:latin typeface="Microsoft Sans Serif"/>
                <a:cs typeface="Microsoft Sans Serif"/>
              </a:rPr>
              <a:t>3</a:t>
            </a:fld>
            <a:endParaRPr sz="1400">
              <a:latin typeface="Microsoft Sans Serif"/>
              <a:cs typeface="Microsoft Sans Serif"/>
            </a:endParaRPr>
          </a:p>
        </p:txBody>
      </p:sp>
      <p:sp>
        <p:nvSpPr>
          <p:cNvPr id="8" name="object 4">
            <a:extLst>
              <a:ext uri="{FF2B5EF4-FFF2-40B4-BE49-F238E27FC236}">
                <a16:creationId xmlns:a16="http://schemas.microsoft.com/office/drawing/2014/main" id="{6736B0BE-8755-DF7D-2398-470B48CD30EC}"/>
              </a:ext>
            </a:extLst>
          </p:cNvPr>
          <p:cNvSpPr txBox="1"/>
          <p:nvPr/>
        </p:nvSpPr>
        <p:spPr>
          <a:xfrm>
            <a:off x="-152400" y="914400"/>
            <a:ext cx="4909185" cy="382797"/>
          </a:xfrm>
          <a:prstGeom prst="rect">
            <a:avLst/>
          </a:prstGeom>
        </p:spPr>
        <p:txBody>
          <a:bodyPr vert="horz" wrap="square" lIns="0" tIns="13335" rIns="0" bIns="0" rtlCol="0">
            <a:spAutoFit/>
          </a:bodyPr>
          <a:lstStyle/>
          <a:p>
            <a:pPr marL="12700" algn="ctr">
              <a:lnSpc>
                <a:spcPct val="100000"/>
              </a:lnSpc>
              <a:spcBef>
                <a:spcPts val="105"/>
              </a:spcBef>
            </a:pPr>
            <a:r>
              <a:rPr lang="en-US" sz="2400" b="1">
                <a:latin typeface="Cambria"/>
                <a:cs typeface="Cambria"/>
              </a:rPr>
              <a:t>Nội dung chương</a:t>
            </a:r>
            <a:endParaRPr sz="2400" b="1">
              <a:latin typeface="Cambria"/>
              <a:cs typeface="Cambri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200150" y="1447800"/>
            <a:ext cx="7315200" cy="1500187"/>
          </a:xfrm>
        </p:spPr>
        <p:txBody>
          <a:bodyPr>
            <a:noAutofit/>
          </a:bodyPr>
          <a:lstStyle/>
          <a:p>
            <a:r>
              <a:rPr lang="vi-VN" sz="2000" b="0" i="0">
                <a:solidFill>
                  <a:srgbClr val="000000"/>
                </a:solidFill>
                <a:effectLst/>
                <a:latin typeface="Cambria" panose="02040503050406030204" pitchFamily="18" charset="0"/>
                <a:ea typeface="Cambria" panose="02040503050406030204" pitchFamily="18" charset="0"/>
              </a:rPr>
              <a:t>Quá trình phát triển của một hệ thống nhúng</a:t>
            </a:r>
            <a:r>
              <a:rPr lang="en-US" sz="2000" b="0" i="0">
                <a:solidFill>
                  <a:srgbClr val="000000"/>
                </a:solidFill>
                <a:effectLst/>
                <a:latin typeface="Cambria" panose="02040503050406030204" pitchFamily="18" charset="0"/>
                <a:ea typeface="Cambria" panose="02040503050406030204" pitchFamily="18" charset="0"/>
              </a:rPr>
              <a:t> có thể</a:t>
            </a:r>
            <a:r>
              <a:rPr lang="vi-VN" sz="2000" b="0" i="0">
                <a:solidFill>
                  <a:srgbClr val="000000"/>
                </a:solidFill>
                <a:effectLst/>
                <a:latin typeface="Cambria" panose="02040503050406030204" pitchFamily="18" charset="0"/>
                <a:ea typeface="Cambria" panose="02040503050406030204" pitchFamily="18" charset="0"/>
              </a:rPr>
              <a:t> được thực hiện theo chu trình sau:</a:t>
            </a:r>
            <a:endParaRPr lang="en-US" sz="2000" b="0" i="0">
              <a:solidFill>
                <a:srgbClr val="000000"/>
              </a:solidFill>
              <a:effectLst/>
              <a:latin typeface="Cambria" panose="02040503050406030204" pitchFamily="18" charset="0"/>
              <a:ea typeface="Cambria" panose="02040503050406030204" pitchFamily="18" charset="0"/>
            </a:endParaRPr>
          </a:p>
          <a:p>
            <a:endParaRPr lang="vi-VN" sz="2000" b="0" i="0">
              <a:solidFill>
                <a:srgbClr val="000000"/>
              </a:solidFill>
              <a:effectLst/>
              <a:latin typeface="Cambria" panose="02040503050406030204" pitchFamily="18" charset="0"/>
              <a:ea typeface="Cambria" panose="02040503050406030204" pitchFamily="18" charset="0"/>
            </a:endParaRPr>
          </a:p>
          <a:p>
            <a:pPr marL="449263"/>
            <a:r>
              <a:rPr lang="vi-VN" sz="2000" b="0" i="0">
                <a:solidFill>
                  <a:srgbClr val="000000"/>
                </a:solidFill>
                <a:effectLst/>
                <a:latin typeface="Cambria" panose="02040503050406030204" pitchFamily="18" charset="0"/>
                <a:ea typeface="Cambria" panose="02040503050406030204" pitchFamily="18" charset="0"/>
              </a:rPr>
              <a:t>(1) Problem specification</a:t>
            </a:r>
            <a:r>
              <a:rPr lang="en-US" sz="2000" b="0" i="0">
                <a:solidFill>
                  <a:srgbClr val="000000"/>
                </a:solidFill>
                <a:effectLst/>
                <a:latin typeface="Cambria" panose="02040503050406030204" pitchFamily="18" charset="0"/>
                <a:ea typeface="Cambria" panose="02040503050406030204" pitchFamily="18" charset="0"/>
              </a:rPr>
              <a:t> (Vấn đề/bài toán cần giải quyết)</a:t>
            </a:r>
            <a:endParaRPr lang="vi-VN" sz="2000" b="0" i="0">
              <a:solidFill>
                <a:srgbClr val="000000"/>
              </a:solidFill>
              <a:effectLst/>
              <a:latin typeface="Cambria" panose="02040503050406030204" pitchFamily="18" charset="0"/>
              <a:ea typeface="Cambria" panose="02040503050406030204" pitchFamily="18" charset="0"/>
            </a:endParaRPr>
          </a:p>
          <a:p>
            <a:pPr marL="449263"/>
            <a:r>
              <a:rPr lang="vi-VN" sz="2000" b="0" i="0">
                <a:solidFill>
                  <a:srgbClr val="000000"/>
                </a:solidFill>
                <a:effectLst/>
                <a:latin typeface="Cambria" panose="02040503050406030204" pitchFamily="18" charset="0"/>
                <a:ea typeface="Cambria" panose="02040503050406030204" pitchFamily="18" charset="0"/>
              </a:rPr>
              <a:t>(2) Tool/chip selection</a:t>
            </a:r>
            <a:r>
              <a:rPr lang="en-US" sz="2000" b="0" i="0">
                <a:solidFill>
                  <a:srgbClr val="000000"/>
                </a:solidFill>
                <a:effectLst/>
                <a:latin typeface="Cambria" panose="02040503050406030204" pitchFamily="18" charset="0"/>
                <a:ea typeface="Cambria" panose="02040503050406030204" pitchFamily="18" charset="0"/>
              </a:rPr>
              <a:t> (lựa chọn công cụ/MCU/CP)</a:t>
            </a:r>
            <a:endParaRPr lang="vi-VN" sz="2000" b="0" i="0">
              <a:solidFill>
                <a:srgbClr val="000000"/>
              </a:solidFill>
              <a:effectLst/>
              <a:latin typeface="Cambria" panose="02040503050406030204" pitchFamily="18" charset="0"/>
              <a:ea typeface="Cambria" panose="02040503050406030204" pitchFamily="18" charset="0"/>
            </a:endParaRPr>
          </a:p>
          <a:p>
            <a:pPr marL="449263"/>
            <a:r>
              <a:rPr lang="vi-VN" sz="2000" b="0" i="0">
                <a:solidFill>
                  <a:srgbClr val="000000"/>
                </a:solidFill>
                <a:effectLst/>
                <a:latin typeface="Cambria" panose="02040503050406030204" pitchFamily="18" charset="0"/>
                <a:ea typeface="Cambria" panose="02040503050406030204" pitchFamily="18" charset="0"/>
              </a:rPr>
              <a:t>(3) Software plan</a:t>
            </a:r>
            <a:r>
              <a:rPr lang="en-US" sz="2000" b="0" i="0">
                <a:solidFill>
                  <a:srgbClr val="000000"/>
                </a:solidFill>
                <a:effectLst/>
                <a:latin typeface="Cambria" panose="02040503050406030204" pitchFamily="18" charset="0"/>
                <a:ea typeface="Cambria" panose="02040503050406030204" pitchFamily="18" charset="0"/>
              </a:rPr>
              <a:t> (Lên kế hoạch về phần mềm)</a:t>
            </a:r>
            <a:endParaRPr lang="vi-VN" sz="2000" b="0" i="0">
              <a:solidFill>
                <a:srgbClr val="000000"/>
              </a:solidFill>
              <a:effectLst/>
              <a:latin typeface="Cambria" panose="02040503050406030204" pitchFamily="18" charset="0"/>
              <a:ea typeface="Cambria" panose="02040503050406030204" pitchFamily="18" charset="0"/>
            </a:endParaRPr>
          </a:p>
          <a:p>
            <a:pPr marL="449263"/>
            <a:r>
              <a:rPr lang="vi-VN" sz="2000" b="0" i="0">
                <a:solidFill>
                  <a:srgbClr val="000000"/>
                </a:solidFill>
                <a:effectLst/>
                <a:latin typeface="Cambria" panose="02040503050406030204" pitchFamily="18" charset="0"/>
                <a:ea typeface="Cambria" panose="02040503050406030204" pitchFamily="18" charset="0"/>
              </a:rPr>
              <a:t>(4) Device plan</a:t>
            </a:r>
            <a:r>
              <a:rPr lang="en-US" sz="2000" b="0" i="0">
                <a:solidFill>
                  <a:srgbClr val="000000"/>
                </a:solidFill>
                <a:effectLst/>
                <a:latin typeface="Cambria" panose="02040503050406030204" pitchFamily="18" charset="0"/>
                <a:ea typeface="Cambria" panose="02040503050406030204" pitchFamily="18" charset="0"/>
              </a:rPr>
              <a:t> (Các thiết bị ngoại vi đi kèm)</a:t>
            </a:r>
            <a:endParaRPr lang="vi-VN" sz="2000" b="0" i="0">
              <a:solidFill>
                <a:srgbClr val="000000"/>
              </a:solidFill>
              <a:effectLst/>
              <a:latin typeface="Cambria" panose="02040503050406030204" pitchFamily="18" charset="0"/>
              <a:ea typeface="Cambria" panose="02040503050406030204" pitchFamily="18" charset="0"/>
            </a:endParaRPr>
          </a:p>
          <a:p>
            <a:pPr marL="449263"/>
            <a:r>
              <a:rPr lang="vi-VN" sz="2000" b="0" i="0">
                <a:solidFill>
                  <a:srgbClr val="000000"/>
                </a:solidFill>
                <a:effectLst/>
                <a:latin typeface="Cambria" panose="02040503050406030204" pitchFamily="18" charset="0"/>
                <a:ea typeface="Cambria" panose="02040503050406030204" pitchFamily="18" charset="0"/>
              </a:rPr>
              <a:t>(5) Code/debug</a:t>
            </a:r>
            <a:r>
              <a:rPr lang="en-US" sz="2000" b="0" i="0">
                <a:solidFill>
                  <a:srgbClr val="000000"/>
                </a:solidFill>
                <a:effectLst/>
                <a:latin typeface="Cambria" panose="02040503050406030204" pitchFamily="18" charset="0"/>
                <a:ea typeface="Cambria" panose="02040503050406030204" pitchFamily="18" charset="0"/>
              </a:rPr>
              <a:t> (Lập trình/gỡ lỗi)</a:t>
            </a:r>
            <a:endParaRPr lang="vi-VN" sz="2000" b="0" i="0">
              <a:solidFill>
                <a:srgbClr val="000000"/>
              </a:solidFill>
              <a:effectLst/>
              <a:latin typeface="Cambria" panose="02040503050406030204" pitchFamily="18" charset="0"/>
              <a:ea typeface="Cambria" panose="02040503050406030204" pitchFamily="18" charset="0"/>
            </a:endParaRPr>
          </a:p>
          <a:p>
            <a:pPr marL="449263"/>
            <a:r>
              <a:rPr lang="vi-VN" sz="2000" b="0" i="0">
                <a:solidFill>
                  <a:srgbClr val="000000"/>
                </a:solidFill>
                <a:effectLst/>
                <a:latin typeface="Cambria" panose="02040503050406030204" pitchFamily="18" charset="0"/>
                <a:ea typeface="Cambria" panose="02040503050406030204" pitchFamily="18" charset="0"/>
              </a:rPr>
              <a:t>(6) Test</a:t>
            </a:r>
            <a:r>
              <a:rPr lang="en-US" sz="2000" b="0" i="0">
                <a:solidFill>
                  <a:srgbClr val="000000"/>
                </a:solidFill>
                <a:effectLst/>
                <a:latin typeface="Cambria" panose="02040503050406030204" pitchFamily="18" charset="0"/>
                <a:ea typeface="Cambria" panose="02040503050406030204" pitchFamily="18" charset="0"/>
              </a:rPr>
              <a:t> (Chạy thử)</a:t>
            </a:r>
            <a:endParaRPr lang="vi-VN" sz="2000" b="0" i="0">
              <a:solidFill>
                <a:srgbClr val="000000"/>
              </a:solidFill>
              <a:effectLst/>
              <a:latin typeface="Cambria" panose="02040503050406030204" pitchFamily="18" charset="0"/>
              <a:ea typeface="Cambria" panose="02040503050406030204" pitchFamily="18" charset="0"/>
            </a:endParaRPr>
          </a:p>
          <a:p>
            <a:pPr marL="449263"/>
            <a:r>
              <a:rPr lang="vi-VN" sz="2000" b="0" i="0">
                <a:solidFill>
                  <a:srgbClr val="000000"/>
                </a:solidFill>
                <a:effectLst/>
                <a:latin typeface="Cambria" panose="02040503050406030204" pitchFamily="18" charset="0"/>
                <a:ea typeface="Cambria" panose="02040503050406030204" pitchFamily="18" charset="0"/>
              </a:rPr>
              <a:t>(7) Integrate</a:t>
            </a:r>
            <a:r>
              <a:rPr lang="vi-VN" sz="2000">
                <a:latin typeface="Cambria" panose="02040503050406030204" pitchFamily="18" charset="0"/>
                <a:ea typeface="Cambria" panose="02040503050406030204" pitchFamily="18" charset="0"/>
              </a:rPr>
              <a:t> </a:t>
            </a:r>
            <a:r>
              <a:rPr lang="en-US" sz="2000">
                <a:solidFill>
                  <a:schemeClr val="tx1"/>
                </a:solidFill>
                <a:latin typeface="Cambria" panose="02040503050406030204" pitchFamily="18" charset="0"/>
                <a:ea typeface="Cambria" panose="02040503050406030204" pitchFamily="18" charset="0"/>
              </a:rPr>
              <a:t>(Tích hợp/Nhúng vào hệ thống cứng)</a:t>
            </a:r>
            <a:br>
              <a:rPr lang="vi-VN" sz="2000">
                <a:latin typeface="Cambria" panose="02040503050406030204" pitchFamily="18" charset="0"/>
                <a:ea typeface="Cambria" panose="02040503050406030204" pitchFamily="18" charset="0"/>
              </a:rPr>
            </a:br>
            <a:endParaRPr lang="en-US" sz="2000">
              <a:latin typeface="Cambria" panose="02040503050406030204" pitchFamily="18" charset="0"/>
              <a:ea typeface="Cambria" panose="02040503050406030204" pitchFamily="18" charset="0"/>
            </a:endParaRPr>
          </a:p>
        </p:txBody>
      </p:sp>
      <p:sp>
        <p:nvSpPr>
          <p:cNvPr id="5" name="Date Placeholder 4">
            <a:extLst>
              <a:ext uri="{FF2B5EF4-FFF2-40B4-BE49-F238E27FC236}">
                <a16:creationId xmlns:a16="http://schemas.microsoft.com/office/drawing/2014/main" id="{8AA35ECA-0DD7-4D33-886C-8BF9A557F1BA}"/>
              </a:ext>
            </a:extLst>
          </p:cNvPr>
          <p:cNvSpPr>
            <a:spLocks noGrp="1"/>
          </p:cNvSpPr>
          <p:nvPr>
            <p:ph type="dt" sz="half" idx="10"/>
          </p:nvPr>
        </p:nvSpPr>
        <p:spPr/>
        <p:txBody>
          <a:bodyPr/>
          <a:lstStyle/>
          <a:p>
            <a:fld id="{E99D3596-6584-4312-8733-DD90604CB6F5}" type="datetime1">
              <a:rPr lang="en-US" smtClean="0"/>
              <a:t>12/5/2023</a:t>
            </a:fld>
            <a:endParaRPr lang="en-US" dirty="0"/>
          </a:p>
        </p:txBody>
      </p:sp>
      <p:sp>
        <p:nvSpPr>
          <p:cNvPr id="4" name="Slide Number Placeholder 3"/>
          <p:cNvSpPr>
            <a:spLocks noGrp="1"/>
          </p:cNvSpPr>
          <p:nvPr>
            <p:ph type="sldNum" sz="quarter" idx="12"/>
          </p:nvPr>
        </p:nvSpPr>
        <p:spPr/>
        <p:txBody>
          <a:bodyPr/>
          <a:lstStyle/>
          <a:p>
            <a:fld id="{A8FFE56A-893B-4A9C-BB26-9B7FC42D8F6C}" type="slidenum">
              <a:rPr lang="en-US" smtClean="0"/>
              <a:t>4</a:t>
            </a:fld>
            <a:endParaRPr lang="en-US" dirty="0"/>
          </a:p>
        </p:txBody>
      </p:sp>
      <p:sp>
        <p:nvSpPr>
          <p:cNvPr id="6" name="object 4">
            <a:extLst>
              <a:ext uri="{FF2B5EF4-FFF2-40B4-BE49-F238E27FC236}">
                <a16:creationId xmlns:a16="http://schemas.microsoft.com/office/drawing/2014/main" id="{98793F45-C34E-4582-4F2A-2B8B66D99C42}"/>
              </a:ext>
            </a:extLst>
          </p:cNvPr>
          <p:cNvSpPr txBox="1"/>
          <p:nvPr/>
        </p:nvSpPr>
        <p:spPr>
          <a:xfrm>
            <a:off x="1143000" y="381000"/>
            <a:ext cx="5334000" cy="382797"/>
          </a:xfrm>
          <a:prstGeom prst="rect">
            <a:avLst/>
          </a:prstGeom>
        </p:spPr>
        <p:txBody>
          <a:bodyPr vert="horz" wrap="square" lIns="0" tIns="13335" rIns="0" bIns="0" rtlCol="0">
            <a:spAutoFit/>
          </a:bodyPr>
          <a:lstStyle/>
          <a:p>
            <a:pPr marL="12700" algn="ctr">
              <a:lnSpc>
                <a:spcPct val="100000"/>
              </a:lnSpc>
              <a:spcBef>
                <a:spcPts val="105"/>
              </a:spcBef>
            </a:pPr>
            <a:r>
              <a:rPr lang="en-US" sz="2400" b="1">
                <a:latin typeface="Cambria"/>
                <a:cs typeface="Cambria"/>
              </a:rPr>
              <a:t>Quy trình phát triển hệ thống Nhúng</a:t>
            </a:r>
            <a:endParaRPr sz="2400" b="1">
              <a:latin typeface="Cambria"/>
              <a:cs typeface="Cambria"/>
            </a:endParaRPr>
          </a:p>
        </p:txBody>
      </p:sp>
    </p:spTree>
    <p:extLst>
      <p:ext uri="{BB962C8B-B14F-4D97-AF65-F5344CB8AC3E}">
        <p14:creationId xmlns:p14="http://schemas.microsoft.com/office/powerpoint/2010/main" val="26741348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567782" y="2125266"/>
            <a:ext cx="8008436" cy="3606658"/>
          </a:xfrm>
          <a:prstGeom prst="rect">
            <a:avLst/>
          </a:prstGeom>
        </p:spPr>
      </p:pic>
      <p:sp>
        <p:nvSpPr>
          <p:cNvPr id="5" name="TextBox 4"/>
          <p:cNvSpPr txBox="1"/>
          <p:nvPr/>
        </p:nvSpPr>
        <p:spPr>
          <a:xfrm>
            <a:off x="7184051" y="5694627"/>
            <a:ext cx="2662598" cy="300082"/>
          </a:xfrm>
          <a:prstGeom prst="rect">
            <a:avLst/>
          </a:prstGeom>
          <a:noFill/>
        </p:spPr>
        <p:txBody>
          <a:bodyPr wrap="square" rtlCol="0">
            <a:spAutoFit/>
          </a:bodyPr>
          <a:lstStyle/>
          <a:p>
            <a:r>
              <a:rPr lang="en-US" sz="1350" i="1" dirty="0" err="1"/>
              <a:t>Nguồn</a:t>
            </a:r>
            <a:r>
              <a:rPr lang="en-US" sz="1350" i="1" dirty="0"/>
              <a:t>: </a:t>
            </a:r>
            <a:r>
              <a:rPr lang="en-US" sz="1350" i="1" dirty="0" err="1"/>
              <a:t>Điện</a:t>
            </a:r>
            <a:r>
              <a:rPr lang="en-US" sz="1350" i="1" dirty="0"/>
              <a:t> </a:t>
            </a:r>
            <a:r>
              <a:rPr lang="en-US" sz="1350" i="1" dirty="0" err="1"/>
              <a:t>tử</a:t>
            </a:r>
            <a:r>
              <a:rPr lang="en-US" sz="1350" i="1" dirty="0"/>
              <a:t> 360</a:t>
            </a:r>
          </a:p>
        </p:txBody>
      </p:sp>
      <p:sp>
        <p:nvSpPr>
          <p:cNvPr id="3" name="object 4">
            <a:extLst>
              <a:ext uri="{FF2B5EF4-FFF2-40B4-BE49-F238E27FC236}">
                <a16:creationId xmlns:a16="http://schemas.microsoft.com/office/drawing/2014/main" id="{0C78831D-9F77-F56C-5E22-2CB82E4DD082}"/>
              </a:ext>
            </a:extLst>
          </p:cNvPr>
          <p:cNvSpPr txBox="1"/>
          <p:nvPr/>
        </p:nvSpPr>
        <p:spPr>
          <a:xfrm>
            <a:off x="1143000" y="381000"/>
            <a:ext cx="5334000" cy="382797"/>
          </a:xfrm>
          <a:prstGeom prst="rect">
            <a:avLst/>
          </a:prstGeom>
        </p:spPr>
        <p:txBody>
          <a:bodyPr vert="horz" wrap="square" lIns="0" tIns="13335" rIns="0" bIns="0" rtlCol="0">
            <a:spAutoFit/>
          </a:bodyPr>
          <a:lstStyle/>
          <a:p>
            <a:pPr marL="12700" algn="ctr">
              <a:lnSpc>
                <a:spcPct val="100000"/>
              </a:lnSpc>
              <a:spcBef>
                <a:spcPts val="105"/>
              </a:spcBef>
            </a:pPr>
            <a:r>
              <a:rPr lang="en-US" sz="2400" b="1">
                <a:latin typeface="Cambria"/>
                <a:cs typeface="Cambria"/>
              </a:rPr>
              <a:t>Quy trình phát triển hệ thống Nhúng</a:t>
            </a:r>
            <a:endParaRPr sz="2400" b="1">
              <a:latin typeface="Cambria"/>
              <a:cs typeface="Cambria"/>
            </a:endParaRPr>
          </a:p>
        </p:txBody>
      </p:sp>
      <p:sp>
        <p:nvSpPr>
          <p:cNvPr id="8" name="Title 1">
            <a:extLst>
              <a:ext uri="{FF2B5EF4-FFF2-40B4-BE49-F238E27FC236}">
                <a16:creationId xmlns:a16="http://schemas.microsoft.com/office/drawing/2014/main" id="{49579A56-AB44-6384-4AD7-6129D22E3537}"/>
              </a:ext>
            </a:extLst>
          </p:cNvPr>
          <p:cNvSpPr txBox="1">
            <a:spLocks/>
          </p:cNvSpPr>
          <p:nvPr/>
        </p:nvSpPr>
        <p:spPr>
          <a:xfrm>
            <a:off x="1143000" y="1146195"/>
            <a:ext cx="7886700" cy="609600"/>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2200">
                <a:latin typeface="Cambria" panose="02040503050406030204" pitchFamily="18" charset="0"/>
                <a:ea typeface="Cambria" panose="02040503050406030204" pitchFamily="18" charset="0"/>
              </a:rPr>
              <a:t>Qui trình thiết kế với Vi điều khiển (Truyền thống)</a:t>
            </a:r>
            <a:endParaRPr lang="en-US" sz="22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5361278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71600" y="1905000"/>
            <a:ext cx="7886700" cy="3429000"/>
          </a:xfrm>
        </p:spPr>
        <p:txBody>
          <a:bodyPr>
            <a:normAutofit/>
          </a:bodyPr>
          <a:lstStyle/>
          <a:p>
            <a:pPr marL="0" indent="0">
              <a:buNone/>
            </a:pPr>
            <a:r>
              <a:rPr lang="en-US" sz="2000" dirty="0" err="1">
                <a:latin typeface="Cambria" panose="02040503050406030204" pitchFamily="18" charset="0"/>
                <a:ea typeface="Cambria" panose="02040503050406030204" pitchFamily="18" charset="0"/>
              </a:rPr>
              <a:t>Yêu</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cầu</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nhiều</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kỹ</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năng</a:t>
            </a:r>
            <a:endParaRPr lang="en-US" sz="2000" dirty="0">
              <a:latin typeface="Cambria" panose="02040503050406030204" pitchFamily="18" charset="0"/>
              <a:ea typeface="Cambria" panose="02040503050406030204" pitchFamily="18" charset="0"/>
            </a:endParaRPr>
          </a:p>
          <a:p>
            <a:pPr lvl="1">
              <a:buFont typeface="Wingdings" panose="05000000000000000000" pitchFamily="2" charset="2"/>
              <a:buChar char="§"/>
            </a:pPr>
            <a:r>
              <a:rPr lang="en-US" sz="2000" dirty="0" err="1">
                <a:latin typeface="Cambria" panose="02040503050406030204" pitchFamily="18" charset="0"/>
                <a:ea typeface="Cambria" panose="02040503050406030204" pitchFamily="18" charset="0"/>
              </a:rPr>
              <a:t>Hiểu</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biết</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chuyên</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sâu</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về</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linh</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kiện</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điện</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tử</a:t>
            </a:r>
            <a:endParaRPr lang="en-US" sz="2000" dirty="0">
              <a:latin typeface="Cambria" panose="02040503050406030204" pitchFamily="18" charset="0"/>
              <a:ea typeface="Cambria" panose="02040503050406030204" pitchFamily="18" charset="0"/>
            </a:endParaRPr>
          </a:p>
          <a:p>
            <a:pPr lvl="1">
              <a:buFont typeface="Wingdings" panose="05000000000000000000" pitchFamily="2" charset="2"/>
              <a:buChar char="§"/>
            </a:pPr>
            <a:r>
              <a:rPr lang="en-US" sz="2000" dirty="0" err="1">
                <a:latin typeface="Cambria" panose="02040503050406030204" pitchFamily="18" charset="0"/>
                <a:ea typeface="Cambria" panose="02040503050406030204" pitchFamily="18" charset="0"/>
              </a:rPr>
              <a:t>Biết</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thiết</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kế</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mạng</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trên</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máy</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tính</a:t>
            </a:r>
            <a:endParaRPr lang="en-US" sz="2000" dirty="0">
              <a:latin typeface="Cambria" panose="02040503050406030204" pitchFamily="18" charset="0"/>
              <a:ea typeface="Cambria" panose="02040503050406030204" pitchFamily="18" charset="0"/>
            </a:endParaRPr>
          </a:p>
          <a:p>
            <a:pPr lvl="1">
              <a:buFont typeface="Wingdings" panose="05000000000000000000" pitchFamily="2" charset="2"/>
              <a:buChar char="§"/>
            </a:pPr>
            <a:r>
              <a:rPr lang="en-US" sz="2000" dirty="0" err="1">
                <a:latin typeface="Cambria" panose="02040503050406030204" pitchFamily="18" charset="0"/>
                <a:ea typeface="Cambria" panose="02040503050406030204" pitchFamily="18" charset="0"/>
              </a:rPr>
              <a:t>Biết</a:t>
            </a:r>
            <a:r>
              <a:rPr lang="en-US" sz="2000" dirty="0">
                <a:latin typeface="Cambria" panose="02040503050406030204" pitchFamily="18" charset="0"/>
                <a:ea typeface="Cambria" panose="02040503050406030204" pitchFamily="18" charset="0"/>
              </a:rPr>
              <a:t> </a:t>
            </a:r>
            <a:r>
              <a:rPr lang="en-US" sz="2000" err="1">
                <a:latin typeface="Cambria" panose="02040503050406030204" pitchFamily="18" charset="0"/>
                <a:ea typeface="Cambria" panose="02040503050406030204" pitchFamily="18" charset="0"/>
              </a:rPr>
              <a:t>hàn</a:t>
            </a:r>
            <a:r>
              <a:rPr lang="en-US" sz="2000">
                <a:latin typeface="Cambria" panose="02040503050406030204" pitchFamily="18" charset="0"/>
                <a:ea typeface="Cambria" panose="02040503050406030204" pitchFamily="18" charset="0"/>
              </a:rPr>
              <a:t> mạch</a:t>
            </a:r>
          </a:p>
          <a:p>
            <a:pPr lvl="1">
              <a:buFont typeface="Wingdings" panose="05000000000000000000" pitchFamily="2" charset="2"/>
              <a:buChar char="§"/>
            </a:pPr>
            <a:endParaRPr lang="en-US" sz="2000" dirty="0">
              <a:latin typeface="Cambria" panose="02040503050406030204" pitchFamily="18" charset="0"/>
              <a:ea typeface="Cambria" panose="02040503050406030204" pitchFamily="18" charset="0"/>
            </a:endParaRPr>
          </a:p>
          <a:p>
            <a:pPr marL="0" indent="0">
              <a:buNone/>
            </a:pPr>
            <a:r>
              <a:rPr lang="en-US" sz="2000" dirty="0" err="1">
                <a:latin typeface="Cambria" panose="02040503050406030204" pitchFamily="18" charset="0"/>
                <a:ea typeface="Cambria" panose="02040503050406030204" pitchFamily="18" charset="0"/>
              </a:rPr>
              <a:t>Mỗi</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bước</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đều</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có</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nhiều</a:t>
            </a:r>
            <a:r>
              <a:rPr lang="en-US" sz="2000" dirty="0">
                <a:latin typeface="Cambria" panose="02040503050406030204" pitchFamily="18" charset="0"/>
                <a:ea typeface="Cambria" panose="02040503050406030204" pitchFamily="18" charset="0"/>
              </a:rPr>
              <a:t> </a:t>
            </a:r>
            <a:r>
              <a:rPr lang="en-US" sz="2000" err="1">
                <a:latin typeface="Cambria" panose="02040503050406030204" pitchFamily="18" charset="0"/>
                <a:ea typeface="Cambria" panose="02040503050406030204" pitchFamily="18" charset="0"/>
              </a:rPr>
              <a:t>khó</a:t>
            </a:r>
            <a:r>
              <a:rPr lang="en-US" sz="2000">
                <a:latin typeface="Cambria" panose="02040503050406030204" pitchFamily="18" charset="0"/>
                <a:ea typeface="Cambria" panose="02040503050406030204" pitchFamily="18" charset="0"/>
              </a:rPr>
              <a:t> khăn</a:t>
            </a:r>
            <a:endParaRPr lang="en-US" sz="2000" dirty="0">
              <a:latin typeface="Cambria" panose="02040503050406030204" pitchFamily="18" charset="0"/>
              <a:ea typeface="Cambria" panose="02040503050406030204" pitchFamily="18" charset="0"/>
            </a:endParaRPr>
          </a:p>
          <a:p>
            <a:pPr lvl="1">
              <a:buFont typeface="Wingdings" panose="05000000000000000000" pitchFamily="2" charset="2"/>
              <a:buChar char="§"/>
            </a:pPr>
            <a:r>
              <a:rPr lang="en-US" sz="2000" dirty="0" err="1">
                <a:latin typeface="Cambria" panose="02040503050406030204" pitchFamily="18" charset="0"/>
                <a:ea typeface="Cambria" panose="02040503050406030204" pitchFamily="18" charset="0"/>
              </a:rPr>
              <a:t>Thiết</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kế</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các</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khối</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chức</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năng</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không</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chuẩn</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hóa</a:t>
            </a:r>
            <a:endParaRPr lang="en-US" sz="2000" dirty="0">
              <a:latin typeface="Cambria" panose="02040503050406030204" pitchFamily="18" charset="0"/>
              <a:ea typeface="Cambria" panose="02040503050406030204" pitchFamily="18" charset="0"/>
            </a:endParaRPr>
          </a:p>
          <a:p>
            <a:pPr lvl="1">
              <a:buFont typeface="Wingdings" panose="05000000000000000000" pitchFamily="2" charset="2"/>
              <a:buChar char="§"/>
            </a:pPr>
            <a:r>
              <a:rPr lang="en-US" sz="2000" dirty="0" err="1">
                <a:latin typeface="Cambria" panose="02040503050406030204" pitchFamily="18" charset="0"/>
                <a:ea typeface="Cambria" panose="02040503050406030204" pitchFamily="18" charset="0"/>
              </a:rPr>
              <a:t>Vẽ</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mạch</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mất</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nhiều</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thời</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gian</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dễ</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nhầm</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lẫn</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sai</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sót</a:t>
            </a:r>
            <a:endParaRPr lang="en-US" sz="2000" dirty="0">
              <a:latin typeface="Cambria" panose="02040503050406030204" pitchFamily="18" charset="0"/>
              <a:ea typeface="Cambria" panose="02040503050406030204" pitchFamily="18" charset="0"/>
            </a:endParaRPr>
          </a:p>
          <a:p>
            <a:pPr lvl="1">
              <a:buFont typeface="Wingdings" panose="05000000000000000000" pitchFamily="2" charset="2"/>
              <a:buChar char="§"/>
            </a:pPr>
            <a:r>
              <a:rPr lang="en-US" sz="2000" dirty="0" err="1">
                <a:latin typeface="Cambria" panose="02040503050406030204" pitchFamily="18" charset="0"/>
                <a:ea typeface="Cambria" panose="02040503050406030204" pitchFamily="18" charset="0"/>
              </a:rPr>
              <a:t>Phải</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đặt</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mặch</a:t>
            </a:r>
            <a:r>
              <a:rPr lang="en-US" sz="2000" dirty="0">
                <a:latin typeface="Cambria" panose="02040503050406030204" pitchFamily="18" charset="0"/>
                <a:ea typeface="Cambria" panose="02040503050406030204" pitchFamily="18" charset="0"/>
              </a:rPr>
              <a:t>, chi </a:t>
            </a:r>
            <a:r>
              <a:rPr lang="en-US" sz="2000" dirty="0" err="1">
                <a:latin typeface="Cambria" panose="02040503050406030204" pitchFamily="18" charset="0"/>
                <a:ea typeface="Cambria" panose="02040503050406030204" pitchFamily="18" charset="0"/>
              </a:rPr>
              <a:t>phí</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cao</a:t>
            </a:r>
            <a:r>
              <a:rPr lang="en-US" sz="2000" dirty="0">
                <a:latin typeface="Cambria" panose="02040503050406030204" pitchFamily="18" charset="0"/>
                <a:ea typeface="Cambria" panose="02040503050406030204" pitchFamily="18" charset="0"/>
              </a:rPr>
              <a:t> do </a:t>
            </a:r>
            <a:r>
              <a:rPr lang="en-US" sz="2000" dirty="0" err="1">
                <a:latin typeface="Cambria" panose="02040503050406030204" pitchFamily="18" charset="0"/>
                <a:ea typeface="Cambria" panose="02040503050406030204" pitchFamily="18" charset="0"/>
              </a:rPr>
              <a:t>số</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lượng</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ít</a:t>
            </a:r>
            <a:endParaRPr lang="en-US" sz="2000" dirty="0">
              <a:latin typeface="Cambria" panose="02040503050406030204" pitchFamily="18" charset="0"/>
              <a:ea typeface="Cambria" panose="02040503050406030204" pitchFamily="18" charset="0"/>
            </a:endParaRPr>
          </a:p>
          <a:p>
            <a:pPr lvl="1">
              <a:buFont typeface="Wingdings" panose="05000000000000000000" pitchFamily="2" charset="2"/>
              <a:buChar char="§"/>
            </a:pPr>
            <a:r>
              <a:rPr lang="en-US" sz="2000" dirty="0" err="1">
                <a:latin typeface="Cambria" panose="02040503050406030204" pitchFamily="18" charset="0"/>
                <a:ea typeface="Cambria" panose="02040503050406030204" pitchFamily="18" charset="0"/>
              </a:rPr>
              <a:t>Hàn</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mạch</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thủ</a:t>
            </a:r>
            <a:r>
              <a:rPr lang="en-US" sz="2000" dirty="0">
                <a:latin typeface="Cambria" panose="02040503050406030204" pitchFamily="18" charset="0"/>
                <a:ea typeface="Cambria" panose="02040503050406030204" pitchFamily="18" charset="0"/>
              </a:rPr>
              <a:t> </a:t>
            </a:r>
            <a:r>
              <a:rPr lang="en-US" sz="2000" dirty="0" err="1">
                <a:latin typeface="Cambria" panose="02040503050406030204" pitchFamily="18" charset="0"/>
                <a:ea typeface="Cambria" panose="02040503050406030204" pitchFamily="18" charset="0"/>
              </a:rPr>
              <a:t>công</a:t>
            </a:r>
            <a:endParaRPr lang="en-US" sz="2000" dirty="0">
              <a:latin typeface="Cambria" panose="02040503050406030204" pitchFamily="18" charset="0"/>
              <a:ea typeface="Cambria" panose="02040503050406030204" pitchFamily="18" charset="0"/>
            </a:endParaRPr>
          </a:p>
        </p:txBody>
      </p:sp>
      <p:sp>
        <p:nvSpPr>
          <p:cNvPr id="5" name="TextBox 4"/>
          <p:cNvSpPr txBox="1"/>
          <p:nvPr/>
        </p:nvSpPr>
        <p:spPr>
          <a:xfrm>
            <a:off x="7184051" y="5694627"/>
            <a:ext cx="2662598" cy="300082"/>
          </a:xfrm>
          <a:prstGeom prst="rect">
            <a:avLst/>
          </a:prstGeom>
          <a:noFill/>
        </p:spPr>
        <p:txBody>
          <a:bodyPr wrap="square" rtlCol="0">
            <a:spAutoFit/>
          </a:bodyPr>
          <a:lstStyle/>
          <a:p>
            <a:r>
              <a:rPr lang="en-US" sz="1350" i="1" dirty="0" err="1"/>
              <a:t>Nguồn</a:t>
            </a:r>
            <a:r>
              <a:rPr lang="en-US" sz="1350" i="1" dirty="0"/>
              <a:t>: </a:t>
            </a:r>
            <a:r>
              <a:rPr lang="en-US" sz="1350" i="1" dirty="0" err="1"/>
              <a:t>Điện</a:t>
            </a:r>
            <a:r>
              <a:rPr lang="en-US" sz="1350" i="1" dirty="0"/>
              <a:t> </a:t>
            </a:r>
            <a:r>
              <a:rPr lang="en-US" sz="1350" i="1" dirty="0" err="1"/>
              <a:t>tử</a:t>
            </a:r>
            <a:r>
              <a:rPr lang="en-US" sz="1350" i="1" dirty="0"/>
              <a:t> 360</a:t>
            </a:r>
          </a:p>
        </p:txBody>
      </p:sp>
      <p:sp>
        <p:nvSpPr>
          <p:cNvPr id="4" name="object 4">
            <a:extLst>
              <a:ext uri="{FF2B5EF4-FFF2-40B4-BE49-F238E27FC236}">
                <a16:creationId xmlns:a16="http://schemas.microsoft.com/office/drawing/2014/main" id="{20081D1D-3576-CA93-C06E-FB7E1DCD3C3E}"/>
              </a:ext>
            </a:extLst>
          </p:cNvPr>
          <p:cNvSpPr txBox="1"/>
          <p:nvPr/>
        </p:nvSpPr>
        <p:spPr>
          <a:xfrm>
            <a:off x="21907" y="381000"/>
            <a:ext cx="7464743" cy="382797"/>
          </a:xfrm>
          <a:prstGeom prst="rect">
            <a:avLst/>
          </a:prstGeom>
        </p:spPr>
        <p:txBody>
          <a:bodyPr vert="horz" wrap="square" lIns="0" tIns="13335" rIns="0" bIns="0" rtlCol="0">
            <a:spAutoFit/>
          </a:bodyPr>
          <a:lstStyle/>
          <a:p>
            <a:pPr marL="12700" algn="ctr">
              <a:lnSpc>
                <a:spcPct val="100000"/>
              </a:lnSpc>
              <a:spcBef>
                <a:spcPts val="105"/>
              </a:spcBef>
            </a:pPr>
            <a:r>
              <a:rPr lang="en-US" sz="2400" b="1">
                <a:latin typeface="Cambria"/>
                <a:cs typeface="Cambria"/>
              </a:rPr>
              <a:t>Quy trình phát triển hệ thống Nhúng</a:t>
            </a:r>
            <a:endParaRPr sz="2400" b="1">
              <a:latin typeface="Cambria"/>
              <a:cs typeface="Cambria"/>
            </a:endParaRPr>
          </a:p>
        </p:txBody>
      </p:sp>
      <p:sp>
        <p:nvSpPr>
          <p:cNvPr id="8" name="Title 1">
            <a:extLst>
              <a:ext uri="{FF2B5EF4-FFF2-40B4-BE49-F238E27FC236}">
                <a16:creationId xmlns:a16="http://schemas.microsoft.com/office/drawing/2014/main" id="{611C093F-65EE-110C-36A1-08825C017B8B}"/>
              </a:ext>
            </a:extLst>
          </p:cNvPr>
          <p:cNvSpPr>
            <a:spLocks noGrp="1"/>
          </p:cNvSpPr>
          <p:nvPr>
            <p:ph type="title"/>
          </p:nvPr>
        </p:nvSpPr>
        <p:spPr>
          <a:xfrm>
            <a:off x="1143000" y="1146195"/>
            <a:ext cx="7886700" cy="609600"/>
          </a:xfrm>
        </p:spPr>
        <p:txBody>
          <a:bodyPr>
            <a:normAutofit/>
          </a:bodyPr>
          <a:lstStyle/>
          <a:p>
            <a:r>
              <a:rPr lang="en-US" sz="2200" dirty="0">
                <a:latin typeface="Cambria" panose="02040503050406030204" pitchFamily="18" charset="0"/>
                <a:ea typeface="Cambria" panose="02040503050406030204" pitchFamily="18" charset="0"/>
              </a:rPr>
              <a:t>Qui </a:t>
            </a:r>
            <a:r>
              <a:rPr lang="en-US" sz="2200" dirty="0" err="1">
                <a:latin typeface="Cambria" panose="02040503050406030204" pitchFamily="18" charset="0"/>
                <a:ea typeface="Cambria" panose="02040503050406030204" pitchFamily="18" charset="0"/>
              </a:rPr>
              <a:t>trình</a:t>
            </a:r>
            <a:r>
              <a:rPr lang="en-US" sz="2200" dirty="0">
                <a:latin typeface="Cambria" panose="02040503050406030204" pitchFamily="18" charset="0"/>
                <a:ea typeface="Cambria" panose="02040503050406030204" pitchFamily="18" charset="0"/>
              </a:rPr>
              <a:t> </a:t>
            </a:r>
            <a:r>
              <a:rPr lang="en-US" sz="2200" dirty="0" err="1">
                <a:latin typeface="Cambria" panose="02040503050406030204" pitchFamily="18" charset="0"/>
                <a:ea typeface="Cambria" panose="02040503050406030204" pitchFamily="18" charset="0"/>
              </a:rPr>
              <a:t>thiết</a:t>
            </a:r>
            <a:r>
              <a:rPr lang="en-US" sz="2200" dirty="0">
                <a:latin typeface="Cambria" panose="02040503050406030204" pitchFamily="18" charset="0"/>
                <a:ea typeface="Cambria" panose="02040503050406030204" pitchFamily="18" charset="0"/>
              </a:rPr>
              <a:t> </a:t>
            </a:r>
            <a:r>
              <a:rPr lang="en-US" sz="2200" dirty="0" err="1">
                <a:latin typeface="Cambria" panose="02040503050406030204" pitchFamily="18" charset="0"/>
                <a:ea typeface="Cambria" panose="02040503050406030204" pitchFamily="18" charset="0"/>
              </a:rPr>
              <a:t>kế</a:t>
            </a:r>
            <a:r>
              <a:rPr lang="en-US" sz="2200" dirty="0">
                <a:latin typeface="Cambria" panose="02040503050406030204" pitchFamily="18" charset="0"/>
                <a:ea typeface="Cambria" panose="02040503050406030204" pitchFamily="18" charset="0"/>
              </a:rPr>
              <a:t> </a:t>
            </a:r>
            <a:r>
              <a:rPr lang="en-US" sz="2200" dirty="0" err="1">
                <a:latin typeface="Cambria" panose="02040503050406030204" pitchFamily="18" charset="0"/>
                <a:ea typeface="Cambria" panose="02040503050406030204" pitchFamily="18" charset="0"/>
              </a:rPr>
              <a:t>với</a:t>
            </a:r>
            <a:r>
              <a:rPr lang="en-US" sz="2200" dirty="0">
                <a:latin typeface="Cambria" panose="02040503050406030204" pitchFamily="18" charset="0"/>
                <a:ea typeface="Cambria" panose="02040503050406030204" pitchFamily="18" charset="0"/>
              </a:rPr>
              <a:t> Vi </a:t>
            </a:r>
            <a:r>
              <a:rPr lang="en-US" sz="2200" err="1">
                <a:latin typeface="Cambria" panose="02040503050406030204" pitchFamily="18" charset="0"/>
                <a:ea typeface="Cambria" panose="02040503050406030204" pitchFamily="18" charset="0"/>
              </a:rPr>
              <a:t>điều</a:t>
            </a:r>
            <a:r>
              <a:rPr lang="en-US" sz="2200">
                <a:latin typeface="Cambria" panose="02040503050406030204" pitchFamily="18" charset="0"/>
                <a:ea typeface="Cambria" panose="02040503050406030204" pitchFamily="18" charset="0"/>
              </a:rPr>
              <a:t> khiển (Truyền thống)</a:t>
            </a:r>
            <a:endParaRPr lang="en-US" sz="22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1219369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2999" y="1447800"/>
            <a:ext cx="7464743" cy="382797"/>
          </a:xfrm>
        </p:spPr>
        <p:txBody>
          <a:bodyPr>
            <a:noAutofit/>
          </a:bodyPr>
          <a:lstStyle/>
          <a:p>
            <a:r>
              <a:rPr lang="en-US" sz="2200" dirty="0">
                <a:latin typeface="Cambria" panose="02040503050406030204" pitchFamily="18" charset="0"/>
                <a:ea typeface="Cambria" panose="02040503050406030204" pitchFamily="18" charset="0"/>
              </a:rPr>
              <a:t>Qui </a:t>
            </a:r>
            <a:r>
              <a:rPr lang="en-US" sz="2200" dirty="0" err="1">
                <a:latin typeface="Cambria" panose="02040503050406030204" pitchFamily="18" charset="0"/>
                <a:ea typeface="Cambria" panose="02040503050406030204" pitchFamily="18" charset="0"/>
              </a:rPr>
              <a:t>trình</a:t>
            </a:r>
            <a:r>
              <a:rPr lang="en-US" sz="2200" dirty="0">
                <a:latin typeface="Cambria" panose="02040503050406030204" pitchFamily="18" charset="0"/>
                <a:ea typeface="Cambria" panose="02040503050406030204" pitchFamily="18" charset="0"/>
              </a:rPr>
              <a:t> </a:t>
            </a:r>
            <a:r>
              <a:rPr lang="en-US" sz="2200" dirty="0" err="1">
                <a:latin typeface="Cambria" panose="02040503050406030204" pitchFamily="18" charset="0"/>
                <a:ea typeface="Cambria" panose="02040503050406030204" pitchFamily="18" charset="0"/>
              </a:rPr>
              <a:t>thiết</a:t>
            </a:r>
            <a:r>
              <a:rPr lang="en-US" sz="2200" dirty="0">
                <a:latin typeface="Cambria" panose="02040503050406030204" pitchFamily="18" charset="0"/>
                <a:ea typeface="Cambria" panose="02040503050406030204" pitchFamily="18" charset="0"/>
              </a:rPr>
              <a:t> </a:t>
            </a:r>
            <a:r>
              <a:rPr lang="en-US" sz="2200" dirty="0" err="1">
                <a:latin typeface="Cambria" panose="02040503050406030204" pitchFamily="18" charset="0"/>
                <a:ea typeface="Cambria" panose="02040503050406030204" pitchFamily="18" charset="0"/>
              </a:rPr>
              <a:t>kế</a:t>
            </a:r>
            <a:r>
              <a:rPr lang="en-US" sz="2200" dirty="0">
                <a:latin typeface="Cambria" panose="02040503050406030204" pitchFamily="18" charset="0"/>
                <a:ea typeface="Cambria" panose="02040503050406030204" pitchFamily="18" charset="0"/>
              </a:rPr>
              <a:t> </a:t>
            </a:r>
            <a:r>
              <a:rPr lang="en-US" sz="2200" err="1">
                <a:latin typeface="Cambria" panose="02040503050406030204" pitchFamily="18" charset="0"/>
                <a:ea typeface="Cambria" panose="02040503050406030204" pitchFamily="18" charset="0"/>
              </a:rPr>
              <a:t>với</a:t>
            </a:r>
            <a:r>
              <a:rPr lang="en-US" sz="2200">
                <a:latin typeface="Cambria" panose="02040503050406030204" pitchFamily="18" charset="0"/>
                <a:ea typeface="Cambria" panose="02040503050406030204" pitchFamily="18" charset="0"/>
              </a:rPr>
              <a:t> Arduino (sủ dụng Board tích hợp)</a:t>
            </a:r>
            <a:endParaRPr lang="en-US" sz="2200" dirty="0">
              <a:latin typeface="Cambria" panose="02040503050406030204" pitchFamily="18" charset="0"/>
              <a:ea typeface="Cambria" panose="02040503050406030204" pitchFamily="18" charset="0"/>
            </a:endParaRPr>
          </a:p>
        </p:txBody>
      </p:sp>
      <p:pic>
        <p:nvPicPr>
          <p:cNvPr id="4" name="Content Placeholder 3"/>
          <p:cNvPicPr>
            <a:picLocks noGrp="1" noChangeAspect="1"/>
          </p:cNvPicPr>
          <p:nvPr>
            <p:ph idx="1"/>
          </p:nvPr>
        </p:nvPicPr>
        <p:blipFill rotWithShape="1">
          <a:blip r:embed="rId2">
            <a:extLst>
              <a:ext uri="{BEBA8EAE-BF5A-486C-A8C5-ECC9F3942E4B}">
                <a14:imgProps xmlns:a14="http://schemas.microsoft.com/office/drawing/2010/main">
                  <a14:imgLayer r:embed="rId3">
                    <a14:imgEffect>
                      <a14:sharpenSoften amount="25000"/>
                    </a14:imgEffect>
                  </a14:imgLayer>
                </a14:imgProps>
              </a:ext>
            </a:extLst>
          </a:blip>
          <a:srcRect t="10604"/>
          <a:stretch/>
        </p:blipFill>
        <p:spPr>
          <a:xfrm>
            <a:off x="848124" y="2128290"/>
            <a:ext cx="7693533" cy="3281910"/>
          </a:xfrm>
          <a:prstGeom prst="rect">
            <a:avLst/>
          </a:prstGeom>
        </p:spPr>
      </p:pic>
      <p:sp>
        <p:nvSpPr>
          <p:cNvPr id="5" name="TextBox 4"/>
          <p:cNvSpPr txBox="1"/>
          <p:nvPr/>
        </p:nvSpPr>
        <p:spPr>
          <a:xfrm>
            <a:off x="7184051" y="5694627"/>
            <a:ext cx="2662598" cy="300082"/>
          </a:xfrm>
          <a:prstGeom prst="rect">
            <a:avLst/>
          </a:prstGeom>
          <a:noFill/>
        </p:spPr>
        <p:txBody>
          <a:bodyPr wrap="square" rtlCol="0">
            <a:spAutoFit/>
          </a:bodyPr>
          <a:lstStyle/>
          <a:p>
            <a:r>
              <a:rPr lang="en-US" sz="1350" i="1" dirty="0" err="1"/>
              <a:t>Nguồn</a:t>
            </a:r>
            <a:r>
              <a:rPr lang="en-US" sz="1350" i="1" dirty="0"/>
              <a:t>: </a:t>
            </a:r>
            <a:r>
              <a:rPr lang="en-US" sz="1350" i="1" dirty="0" err="1"/>
              <a:t>Điện</a:t>
            </a:r>
            <a:r>
              <a:rPr lang="en-US" sz="1350" i="1" dirty="0"/>
              <a:t> </a:t>
            </a:r>
            <a:r>
              <a:rPr lang="en-US" sz="1350" i="1" dirty="0" err="1"/>
              <a:t>tử</a:t>
            </a:r>
            <a:r>
              <a:rPr lang="en-US" sz="1350" i="1" dirty="0"/>
              <a:t> 360</a:t>
            </a:r>
          </a:p>
        </p:txBody>
      </p:sp>
      <p:sp>
        <p:nvSpPr>
          <p:cNvPr id="3" name="object 4">
            <a:extLst>
              <a:ext uri="{FF2B5EF4-FFF2-40B4-BE49-F238E27FC236}">
                <a16:creationId xmlns:a16="http://schemas.microsoft.com/office/drawing/2014/main" id="{CA825D94-F0D6-2FF8-82A6-C4971C6CEADC}"/>
              </a:ext>
            </a:extLst>
          </p:cNvPr>
          <p:cNvSpPr txBox="1"/>
          <p:nvPr/>
        </p:nvSpPr>
        <p:spPr>
          <a:xfrm>
            <a:off x="21907" y="381000"/>
            <a:ext cx="7464743" cy="382797"/>
          </a:xfrm>
          <a:prstGeom prst="rect">
            <a:avLst/>
          </a:prstGeom>
        </p:spPr>
        <p:txBody>
          <a:bodyPr vert="horz" wrap="square" lIns="0" tIns="13335" rIns="0" bIns="0" rtlCol="0">
            <a:spAutoFit/>
          </a:bodyPr>
          <a:lstStyle/>
          <a:p>
            <a:pPr marL="12700" algn="ctr">
              <a:lnSpc>
                <a:spcPct val="100000"/>
              </a:lnSpc>
              <a:spcBef>
                <a:spcPts val="105"/>
              </a:spcBef>
            </a:pPr>
            <a:r>
              <a:rPr lang="en-US" sz="2400" b="1">
                <a:latin typeface="Cambria"/>
                <a:cs typeface="Cambria"/>
              </a:rPr>
              <a:t>Quy trình phát triển hệ thống Nhúng</a:t>
            </a:r>
            <a:endParaRPr sz="2400" b="1">
              <a:latin typeface="Cambria"/>
              <a:cs typeface="Cambria"/>
            </a:endParaRPr>
          </a:p>
        </p:txBody>
      </p:sp>
    </p:spTree>
    <p:extLst>
      <p:ext uri="{BB962C8B-B14F-4D97-AF65-F5344CB8AC3E}">
        <p14:creationId xmlns:p14="http://schemas.microsoft.com/office/powerpoint/2010/main" val="4265126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609600"/>
            <a:ext cx="7886700" cy="1325563"/>
          </a:xfrm>
        </p:spPr>
        <p:txBody>
          <a:bodyPr>
            <a:normAutofit/>
          </a:bodyPr>
          <a:lstStyle/>
          <a:p>
            <a:r>
              <a:rPr lang="en-US" sz="2200" i="1" dirty="0" err="1">
                <a:latin typeface="Cambria" panose="02040503050406030204" pitchFamily="18" charset="0"/>
                <a:ea typeface="Cambria" panose="02040503050406030204" pitchFamily="18" charset="0"/>
              </a:rPr>
              <a:t>Thiết</a:t>
            </a:r>
            <a:r>
              <a:rPr lang="en-US" sz="2200" i="1" dirty="0">
                <a:latin typeface="Cambria" panose="02040503050406030204" pitchFamily="18" charset="0"/>
                <a:ea typeface="Cambria" panose="02040503050406030204" pitchFamily="18" charset="0"/>
              </a:rPr>
              <a:t> </a:t>
            </a:r>
            <a:r>
              <a:rPr lang="en-US" sz="2200" i="1" dirty="0" err="1">
                <a:latin typeface="Cambria" panose="02040503050406030204" pitchFamily="18" charset="0"/>
                <a:ea typeface="Cambria" panose="02040503050406030204" pitchFamily="18" charset="0"/>
              </a:rPr>
              <a:t>kế</a:t>
            </a:r>
            <a:r>
              <a:rPr lang="en-US" sz="2200" i="1" dirty="0">
                <a:latin typeface="Cambria" panose="02040503050406030204" pitchFamily="18" charset="0"/>
                <a:ea typeface="Cambria" panose="02040503050406030204" pitchFamily="18" charset="0"/>
              </a:rPr>
              <a:t> </a:t>
            </a:r>
            <a:r>
              <a:rPr lang="en-US" sz="2200" b="1" i="1" dirty="0" err="1">
                <a:latin typeface="Cambria" panose="02040503050406030204" pitchFamily="18" charset="0"/>
                <a:ea typeface="Cambria" panose="02040503050406030204" pitchFamily="18" charset="0"/>
              </a:rPr>
              <a:t>truyền</a:t>
            </a:r>
            <a:r>
              <a:rPr lang="en-US" sz="2200" b="1" i="1" dirty="0">
                <a:latin typeface="Cambria" panose="02040503050406030204" pitchFamily="18" charset="0"/>
                <a:ea typeface="Cambria" panose="02040503050406030204" pitchFamily="18" charset="0"/>
              </a:rPr>
              <a:t> </a:t>
            </a:r>
            <a:r>
              <a:rPr lang="en-US" sz="2200" b="1" i="1" dirty="0" err="1">
                <a:latin typeface="Cambria" panose="02040503050406030204" pitchFamily="18" charset="0"/>
                <a:ea typeface="Cambria" panose="02040503050406030204" pitchFamily="18" charset="0"/>
              </a:rPr>
              <a:t>thống</a:t>
            </a:r>
            <a:r>
              <a:rPr lang="en-US" sz="2200" b="1" i="1" dirty="0">
                <a:latin typeface="Cambria" panose="02040503050406030204" pitchFamily="18" charset="0"/>
                <a:ea typeface="Cambria" panose="02040503050406030204" pitchFamily="18" charset="0"/>
              </a:rPr>
              <a:t> </a:t>
            </a:r>
            <a:r>
              <a:rPr lang="en-US" sz="2200" i="1">
                <a:latin typeface="Cambria" panose="02040503050406030204" pitchFamily="18" charset="0"/>
                <a:ea typeface="Cambria" panose="02040503050406030204" pitchFamily="18" charset="0"/>
              </a:rPr>
              <a:t>vs </a:t>
            </a:r>
            <a:r>
              <a:rPr lang="en-US" sz="2200" b="1" i="1">
                <a:latin typeface="Cambria" panose="02040503050406030204" pitchFamily="18" charset="0"/>
                <a:ea typeface="Cambria" panose="02040503050406030204" pitchFamily="18" charset="0"/>
              </a:rPr>
              <a:t>Sử dụng board tích hợp</a:t>
            </a:r>
            <a:endParaRPr lang="en-US" sz="2200" b="1" i="1" dirty="0">
              <a:latin typeface="Cambria" panose="02040503050406030204" pitchFamily="18" charset="0"/>
              <a:ea typeface="Cambria" panose="02040503050406030204" pitchFamily="18" charset="0"/>
            </a:endParaRPr>
          </a:p>
        </p:txBody>
      </p:sp>
      <p:pic>
        <p:nvPicPr>
          <p:cNvPr id="4" name="Content Placeholder 3"/>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762000" y="1600200"/>
            <a:ext cx="7886700" cy="3911102"/>
          </a:xfrm>
          <a:prstGeom prst="rect">
            <a:avLst/>
          </a:prstGeom>
        </p:spPr>
      </p:pic>
      <p:sp>
        <p:nvSpPr>
          <p:cNvPr id="3" name="object 4">
            <a:extLst>
              <a:ext uri="{FF2B5EF4-FFF2-40B4-BE49-F238E27FC236}">
                <a16:creationId xmlns:a16="http://schemas.microsoft.com/office/drawing/2014/main" id="{C3E5BE08-DBF8-C083-9E0F-42D1F89A82D3}"/>
              </a:ext>
            </a:extLst>
          </p:cNvPr>
          <p:cNvSpPr txBox="1"/>
          <p:nvPr/>
        </p:nvSpPr>
        <p:spPr>
          <a:xfrm>
            <a:off x="21907" y="381000"/>
            <a:ext cx="7464743" cy="382797"/>
          </a:xfrm>
          <a:prstGeom prst="rect">
            <a:avLst/>
          </a:prstGeom>
        </p:spPr>
        <p:txBody>
          <a:bodyPr vert="horz" wrap="square" lIns="0" tIns="13335" rIns="0" bIns="0" rtlCol="0">
            <a:spAutoFit/>
          </a:bodyPr>
          <a:lstStyle/>
          <a:p>
            <a:pPr marL="12700" algn="ctr">
              <a:lnSpc>
                <a:spcPct val="100000"/>
              </a:lnSpc>
              <a:spcBef>
                <a:spcPts val="105"/>
              </a:spcBef>
            </a:pPr>
            <a:r>
              <a:rPr lang="en-US" sz="2400" b="1">
                <a:latin typeface="Cambria"/>
                <a:cs typeface="Cambria"/>
              </a:rPr>
              <a:t>Quy trình phát triển hệ thống Nhúng</a:t>
            </a:r>
            <a:endParaRPr sz="2400" b="1">
              <a:latin typeface="Cambria"/>
              <a:cs typeface="Cambria"/>
            </a:endParaRPr>
          </a:p>
        </p:txBody>
      </p:sp>
    </p:spTree>
    <p:extLst>
      <p:ext uri="{BB962C8B-B14F-4D97-AF65-F5344CB8AC3E}">
        <p14:creationId xmlns:p14="http://schemas.microsoft.com/office/powerpoint/2010/main" val="21640924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609599"/>
            <a:ext cx="7886700" cy="1325563"/>
          </a:xfrm>
        </p:spPr>
        <p:txBody>
          <a:bodyPr>
            <a:normAutofit/>
          </a:bodyPr>
          <a:lstStyle/>
          <a:p>
            <a:r>
              <a:rPr lang="en-US" sz="2200" i="1">
                <a:latin typeface="Cambria" panose="02040503050406030204" pitchFamily="18" charset="0"/>
                <a:ea typeface="Cambria" panose="02040503050406030204" pitchFamily="18" charset="0"/>
              </a:rPr>
              <a:t>Phần mềm nhúng là gì?</a:t>
            </a:r>
            <a:endParaRPr lang="en-US" sz="2200" i="1" dirty="0">
              <a:latin typeface="Cambria" panose="02040503050406030204" pitchFamily="18" charset="0"/>
              <a:ea typeface="Cambria" panose="02040503050406030204" pitchFamily="18" charset="0"/>
            </a:endParaRPr>
          </a:p>
        </p:txBody>
      </p:sp>
      <p:sp>
        <p:nvSpPr>
          <p:cNvPr id="3" name="object 4">
            <a:extLst>
              <a:ext uri="{FF2B5EF4-FFF2-40B4-BE49-F238E27FC236}">
                <a16:creationId xmlns:a16="http://schemas.microsoft.com/office/drawing/2014/main" id="{C3E5BE08-DBF8-C083-9E0F-42D1F89A82D3}"/>
              </a:ext>
            </a:extLst>
          </p:cNvPr>
          <p:cNvSpPr txBox="1"/>
          <p:nvPr/>
        </p:nvSpPr>
        <p:spPr>
          <a:xfrm>
            <a:off x="1219200" y="418201"/>
            <a:ext cx="2762250" cy="382797"/>
          </a:xfrm>
          <a:prstGeom prst="rect">
            <a:avLst/>
          </a:prstGeom>
        </p:spPr>
        <p:txBody>
          <a:bodyPr vert="horz" wrap="square" lIns="0" tIns="13335" rIns="0" bIns="0" rtlCol="0">
            <a:spAutoFit/>
          </a:bodyPr>
          <a:lstStyle/>
          <a:p>
            <a:pPr marL="12700" algn="ctr">
              <a:lnSpc>
                <a:spcPct val="100000"/>
              </a:lnSpc>
              <a:spcBef>
                <a:spcPts val="105"/>
              </a:spcBef>
            </a:pPr>
            <a:r>
              <a:rPr lang="en-US" sz="2400" b="1">
                <a:latin typeface="Cambria"/>
                <a:cs typeface="Cambria"/>
              </a:rPr>
              <a:t>Phần mềm nhúng</a:t>
            </a:r>
            <a:endParaRPr sz="2400" b="1">
              <a:latin typeface="Cambria"/>
              <a:cs typeface="Cambria"/>
            </a:endParaRPr>
          </a:p>
        </p:txBody>
      </p:sp>
      <p:sp>
        <p:nvSpPr>
          <p:cNvPr id="8" name="TextBox 7">
            <a:extLst>
              <a:ext uri="{FF2B5EF4-FFF2-40B4-BE49-F238E27FC236}">
                <a16:creationId xmlns:a16="http://schemas.microsoft.com/office/drawing/2014/main" id="{0051664B-793A-E2C7-ED59-69B6E1C2ED01}"/>
              </a:ext>
            </a:extLst>
          </p:cNvPr>
          <p:cNvSpPr txBox="1"/>
          <p:nvPr/>
        </p:nvSpPr>
        <p:spPr>
          <a:xfrm>
            <a:off x="1295400" y="1828800"/>
            <a:ext cx="6934200" cy="1938992"/>
          </a:xfrm>
          <a:prstGeom prst="rect">
            <a:avLst/>
          </a:prstGeom>
          <a:noFill/>
        </p:spPr>
        <p:txBody>
          <a:bodyPr wrap="square">
            <a:spAutoFit/>
          </a:bodyPr>
          <a:lstStyle/>
          <a:p>
            <a:pPr algn="just"/>
            <a:r>
              <a:rPr lang="vi-VN" sz="2000" b="0" i="0">
                <a:solidFill>
                  <a:srgbClr val="000000"/>
                </a:solidFill>
                <a:effectLst/>
                <a:latin typeface="Cambria" panose="02040503050406030204" pitchFamily="18" charset="0"/>
                <a:ea typeface="Cambria" panose="02040503050406030204" pitchFamily="18" charset="0"/>
              </a:rPr>
              <a:t>Phần mềm nhúng là </a:t>
            </a:r>
            <a:r>
              <a:rPr lang="vi-VN" sz="2000" b="1" i="0">
                <a:solidFill>
                  <a:srgbClr val="000000"/>
                </a:solidFill>
                <a:effectLst/>
                <a:latin typeface="Cambria" panose="02040503050406030204" pitchFamily="18" charset="0"/>
                <a:ea typeface="Cambria" panose="02040503050406030204" pitchFamily="18" charset="0"/>
              </a:rPr>
              <a:t>một chương trình </a:t>
            </a:r>
            <a:r>
              <a:rPr lang="vi-VN" sz="2000" b="0" i="0">
                <a:solidFill>
                  <a:srgbClr val="000000"/>
                </a:solidFill>
                <a:effectLst/>
                <a:latin typeface="Cambria" panose="02040503050406030204" pitchFamily="18" charset="0"/>
                <a:ea typeface="Cambria" panose="02040503050406030204" pitchFamily="18" charset="0"/>
              </a:rPr>
              <a:t>được viết, </a:t>
            </a:r>
            <a:r>
              <a:rPr lang="vi-VN" sz="2000" b="1" i="0">
                <a:solidFill>
                  <a:srgbClr val="000000"/>
                </a:solidFill>
                <a:effectLst/>
                <a:latin typeface="Cambria" panose="02040503050406030204" pitchFamily="18" charset="0"/>
                <a:ea typeface="Cambria" panose="02040503050406030204" pitchFamily="18" charset="0"/>
              </a:rPr>
              <a:t>biên dịch </a:t>
            </a:r>
            <a:r>
              <a:rPr lang="vi-VN" sz="2000" b="0" i="0">
                <a:solidFill>
                  <a:srgbClr val="000000"/>
                </a:solidFill>
                <a:effectLst/>
                <a:latin typeface="Cambria" panose="02040503050406030204" pitchFamily="18" charset="0"/>
                <a:ea typeface="Cambria" panose="02040503050406030204" pitchFamily="18" charset="0"/>
              </a:rPr>
              <a:t>trên máy tính và </a:t>
            </a:r>
            <a:r>
              <a:rPr lang="vi-VN" sz="2000" b="1" i="0">
                <a:solidFill>
                  <a:srgbClr val="000000"/>
                </a:solidFill>
                <a:effectLst/>
                <a:latin typeface="Cambria" panose="02040503050406030204" pitchFamily="18" charset="0"/>
                <a:ea typeface="Cambria" panose="02040503050406030204" pitchFamily="18" charset="0"/>
              </a:rPr>
              <a:t>nạp</a:t>
            </a:r>
            <a:r>
              <a:rPr lang="vi-VN" sz="2000" b="0" i="0">
                <a:solidFill>
                  <a:srgbClr val="000000"/>
                </a:solidFill>
                <a:effectLst/>
                <a:latin typeface="Cambria" panose="02040503050406030204" pitchFamily="18" charset="0"/>
                <a:ea typeface="Cambria" panose="02040503050406030204" pitchFamily="18" charset="0"/>
              </a:rPr>
              <a:t> vào một hệ </a:t>
            </a:r>
            <a:r>
              <a:rPr lang="en-US" sz="2000" b="0" i="0">
                <a:solidFill>
                  <a:srgbClr val="000000"/>
                </a:solidFill>
                <a:effectLst/>
                <a:latin typeface="Cambria" panose="02040503050406030204" pitchFamily="18" charset="0"/>
                <a:ea typeface="Cambria" panose="02040503050406030204" pitchFamily="18" charset="0"/>
              </a:rPr>
              <a:t>nhúng </a:t>
            </a:r>
            <a:r>
              <a:rPr lang="vi-VN" sz="2000" b="0" i="0">
                <a:solidFill>
                  <a:srgbClr val="000000"/>
                </a:solidFill>
                <a:effectLst/>
                <a:latin typeface="Cambria" panose="02040503050406030204" pitchFamily="18" charset="0"/>
                <a:ea typeface="Cambria" panose="02040503050406030204" pitchFamily="18" charset="0"/>
              </a:rPr>
              <a:t>(gọi tắt là KIT</a:t>
            </a:r>
            <a:r>
              <a:rPr lang="en-US" sz="2000" b="0" i="0">
                <a:solidFill>
                  <a:srgbClr val="000000"/>
                </a:solidFill>
                <a:effectLst/>
                <a:latin typeface="Cambria" panose="02040503050406030204" pitchFamily="18" charset="0"/>
                <a:ea typeface="Cambria" panose="02040503050406030204" pitchFamily="18" charset="0"/>
              </a:rPr>
              <a:t>/Board</a:t>
            </a:r>
            <a:r>
              <a:rPr lang="vi-VN" sz="2000" b="0" i="0">
                <a:solidFill>
                  <a:srgbClr val="000000"/>
                </a:solidFill>
                <a:effectLst/>
                <a:latin typeface="Cambria" panose="02040503050406030204" pitchFamily="18" charset="0"/>
                <a:ea typeface="Cambria" panose="02040503050406030204" pitchFamily="18" charset="0"/>
              </a:rPr>
              <a:t>)</a:t>
            </a:r>
            <a:r>
              <a:rPr lang="en-US" sz="2000" b="0" i="0">
                <a:solidFill>
                  <a:srgbClr val="000000"/>
                </a:solidFill>
                <a:effectLst/>
                <a:latin typeface="Cambria" panose="02040503050406030204" pitchFamily="18" charset="0"/>
                <a:ea typeface="Cambria" panose="02040503050406030204" pitchFamily="18" charset="0"/>
              </a:rPr>
              <a:t>.</a:t>
            </a:r>
          </a:p>
          <a:p>
            <a:pPr algn="just"/>
            <a:endParaRPr lang="en-US" sz="2000">
              <a:solidFill>
                <a:srgbClr val="000000"/>
              </a:solidFill>
              <a:latin typeface="Cambria" panose="02040503050406030204" pitchFamily="18" charset="0"/>
              <a:ea typeface="Cambria" panose="02040503050406030204" pitchFamily="18" charset="0"/>
            </a:endParaRPr>
          </a:p>
          <a:p>
            <a:pPr algn="just"/>
            <a:r>
              <a:rPr lang="en-US" sz="2000" b="0" i="0">
                <a:solidFill>
                  <a:srgbClr val="000000"/>
                </a:solidFill>
                <a:effectLst/>
                <a:latin typeface="Cambria" panose="02040503050406030204" pitchFamily="18" charset="0"/>
                <a:ea typeface="Cambria" panose="02040503050406030204" pitchFamily="18" charset="0"/>
              </a:rPr>
              <a:t>Phần mềm nhúng là phần mềm tạo nên phần hồn, phần trí tuệ của các sản phẩm nhúng. Phần mềm nhúng ngày càng có tỷ lệ giá trị cao trong giá trị của các sản phẩm nhúng</a:t>
            </a:r>
            <a:r>
              <a:rPr lang="en-US" sz="2000">
                <a:latin typeface="Cambria" panose="02040503050406030204" pitchFamily="18" charset="0"/>
                <a:ea typeface="Cambria" panose="02040503050406030204" pitchFamily="18" charset="0"/>
              </a:rPr>
              <a:t> </a:t>
            </a:r>
          </a:p>
        </p:txBody>
      </p:sp>
      <p:sp>
        <p:nvSpPr>
          <p:cNvPr id="10" name="TextBox 9">
            <a:extLst>
              <a:ext uri="{FF2B5EF4-FFF2-40B4-BE49-F238E27FC236}">
                <a16:creationId xmlns:a16="http://schemas.microsoft.com/office/drawing/2014/main" id="{2746C549-9256-7BAD-3AFB-F8244A1222F9}"/>
              </a:ext>
            </a:extLst>
          </p:cNvPr>
          <p:cNvSpPr txBox="1"/>
          <p:nvPr/>
        </p:nvSpPr>
        <p:spPr>
          <a:xfrm>
            <a:off x="1295400" y="4986993"/>
            <a:ext cx="6970486" cy="923330"/>
          </a:xfrm>
          <a:prstGeom prst="rect">
            <a:avLst/>
          </a:prstGeom>
          <a:noFill/>
        </p:spPr>
        <p:txBody>
          <a:bodyPr wrap="square">
            <a:spAutoFit/>
          </a:bodyPr>
          <a:lstStyle/>
          <a:p>
            <a:r>
              <a:rPr lang="en-US" sz="1800" b="1" i="1">
                <a:solidFill>
                  <a:srgbClr val="000000"/>
                </a:solidFill>
                <a:effectLst/>
                <a:latin typeface="Cambria" panose="02040503050406030204" pitchFamily="18" charset="0"/>
                <a:ea typeface="Cambria" panose="02040503050406030204" pitchFamily="18" charset="0"/>
              </a:rPr>
              <a:t>Board/KIT </a:t>
            </a:r>
            <a:r>
              <a:rPr lang="en-US" sz="1800" i="1">
                <a:solidFill>
                  <a:srgbClr val="000000"/>
                </a:solidFill>
                <a:effectLst/>
                <a:latin typeface="Cambria" panose="02040503050406030204" pitchFamily="18" charset="0"/>
                <a:ea typeface="Cambria" panose="02040503050406030204" pitchFamily="18" charset="0"/>
              </a:rPr>
              <a:t>Mạch tích hợp, </a:t>
            </a:r>
            <a:r>
              <a:rPr lang="vi-VN" sz="1800" b="0" i="1">
                <a:solidFill>
                  <a:srgbClr val="000000"/>
                </a:solidFill>
                <a:effectLst/>
                <a:latin typeface="Cambria" panose="02040503050406030204" pitchFamily="18" charset="0"/>
                <a:ea typeface="Cambria" panose="02040503050406030204" pitchFamily="18" charset="0"/>
              </a:rPr>
              <a:t>bao gồm một hoặc nhiều bộ vi xử lý</a:t>
            </a:r>
            <a:r>
              <a:rPr lang="en-US" sz="1800" b="0" i="1">
                <a:solidFill>
                  <a:srgbClr val="000000"/>
                </a:solidFill>
                <a:effectLst/>
                <a:latin typeface="Cambria" panose="02040503050406030204" pitchFamily="18" charset="0"/>
                <a:ea typeface="Cambria" panose="02040503050406030204" pitchFamily="18" charset="0"/>
              </a:rPr>
              <a:t>/vi điều khiển</a:t>
            </a:r>
            <a:r>
              <a:rPr lang="vi-VN" sz="1800" b="0" i="1">
                <a:solidFill>
                  <a:srgbClr val="000000"/>
                </a:solidFill>
                <a:effectLst/>
                <a:latin typeface="Cambria" panose="02040503050406030204" pitchFamily="18" charset="0"/>
                <a:ea typeface="Cambria" panose="02040503050406030204" pitchFamily="18" charset="0"/>
              </a:rPr>
              <a:t>, bộ nhớ ghi chép được, các cổng giao tiếp với cá</a:t>
            </a:r>
            <a:r>
              <a:rPr lang="en-US" sz="1800" b="0" i="1">
                <a:solidFill>
                  <a:srgbClr val="000000"/>
                </a:solidFill>
                <a:effectLst/>
                <a:latin typeface="Cambria" panose="02040503050406030204" pitchFamily="18" charset="0"/>
                <a:ea typeface="Cambria" panose="02040503050406030204" pitchFamily="18" charset="0"/>
              </a:rPr>
              <a:t>c</a:t>
            </a:r>
            <a:r>
              <a:rPr lang="vi-VN" sz="1800" b="0" i="1">
                <a:solidFill>
                  <a:srgbClr val="000000"/>
                </a:solidFill>
                <a:effectLst/>
                <a:latin typeface="Cambria" panose="02040503050406030204" pitchFamily="18" charset="0"/>
                <a:ea typeface="Cambria" panose="02040503050406030204" pitchFamily="18" charset="0"/>
              </a:rPr>
              <a:t> phần cứng</a:t>
            </a:r>
            <a:r>
              <a:rPr lang="en-US" sz="1800" b="0" i="1">
                <a:solidFill>
                  <a:srgbClr val="000000"/>
                </a:solidFill>
                <a:effectLst/>
                <a:latin typeface="Cambria" panose="02040503050406030204" pitchFamily="18" charset="0"/>
                <a:ea typeface="Cambria" panose="02040503050406030204" pitchFamily="18" charset="0"/>
              </a:rPr>
              <a:t>/module</a:t>
            </a:r>
            <a:r>
              <a:rPr lang="vi-VN" sz="1800" b="0" i="1">
                <a:solidFill>
                  <a:srgbClr val="000000"/>
                </a:solidFill>
                <a:effectLst/>
                <a:latin typeface="Cambria" panose="02040503050406030204" pitchFamily="18" charset="0"/>
                <a:ea typeface="Cambria" panose="02040503050406030204" pitchFamily="18" charset="0"/>
              </a:rPr>
              <a:t> khác</a:t>
            </a:r>
            <a:r>
              <a:rPr lang="en-US" sz="1800" b="0" i="1">
                <a:solidFill>
                  <a:srgbClr val="000000"/>
                </a:solidFill>
                <a:effectLst/>
                <a:latin typeface="Cambria" panose="02040503050406030204" pitchFamily="18" charset="0"/>
                <a:ea typeface="Cambria" panose="02040503050406030204" pitchFamily="18" charset="0"/>
              </a:rPr>
              <a:t>…</a:t>
            </a:r>
            <a:endParaRPr lang="en-US" i="1"/>
          </a:p>
        </p:txBody>
      </p:sp>
    </p:spTree>
    <p:extLst>
      <p:ext uri="{BB962C8B-B14F-4D97-AF65-F5344CB8AC3E}">
        <p14:creationId xmlns:p14="http://schemas.microsoft.com/office/powerpoint/2010/main" val="19139430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1224</TotalTime>
  <Words>1460</Words>
  <Application>Microsoft Office PowerPoint</Application>
  <PresentationFormat>On-screen Show (4:3)</PresentationFormat>
  <Paragraphs>169</Paragraphs>
  <Slides>25</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vt:lpstr>
      <vt:lpstr>Calibri</vt:lpstr>
      <vt:lpstr>Calibri Light</vt:lpstr>
      <vt:lpstr>Cambria</vt:lpstr>
      <vt:lpstr>Microsoft Sans Serif</vt:lpstr>
      <vt:lpstr>Söhne</vt:lpstr>
      <vt:lpstr>Wingdings</vt:lpstr>
      <vt:lpstr>Office Theme</vt:lpstr>
      <vt:lpstr>LẬP TRÌNH HỆ NHÚNG</vt:lpstr>
      <vt:lpstr>PowerPoint Presentation</vt:lpstr>
      <vt:lpstr>PowerPoint Presentation</vt:lpstr>
      <vt:lpstr>PowerPoint Presentation</vt:lpstr>
      <vt:lpstr>PowerPoint Presentation</vt:lpstr>
      <vt:lpstr>Qui trình thiết kế với Vi điều khiển (Truyền thống)</vt:lpstr>
      <vt:lpstr>Qui trình thiết kế với Arduino (sủ dụng Board tích hợp)</vt:lpstr>
      <vt:lpstr>Thiết kế truyền thống vs Sử dụng board tích hợp</vt:lpstr>
      <vt:lpstr>Phần mềm nhúng là gì?</vt:lpstr>
      <vt:lpstr>Phần mềm nhúng là gì?</vt:lpstr>
      <vt:lpstr>Phần mềm nhúng là gì?</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lập trình nhúng,phạm ngọc hưng,dhbkhn</dc:title>
  <dc:subject>bai giang he thong nhung.pdf</dc:subject>
  <dc:creator>phạm ngọc hưng</dc:creator>
  <cp:keywords>lập trình nhúng,phạm ngọc hưng,dhbkhn</cp:keywords>
  <cp:lastModifiedBy>Asus</cp:lastModifiedBy>
  <cp:revision>109</cp:revision>
  <dcterms:created xsi:type="dcterms:W3CDTF">2023-11-30T12:05:20Z</dcterms:created>
  <dcterms:modified xsi:type="dcterms:W3CDTF">2023-12-05T02:52:18Z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2012-09-27T00:00:00Z</vt:filetime>
  </property>
  <property fmtid="{D5CDD505-2E9C-101B-9397-08002B2CF9AE}" pid="3" name="Creator">
    <vt:lpwstr>Microsoft® PowerPoint® 2010 Trial</vt:lpwstr>
  </property>
  <property fmtid="{D5CDD505-2E9C-101B-9397-08002B2CF9AE}" pid="4" name="LastSaved">
    <vt:filetime>2023-11-30T00:00:00Z</vt:filetime>
  </property>
</Properties>
</file>